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993" r:id="rId2"/>
    <p:sldId id="998" r:id="rId3"/>
    <p:sldId id="1006" r:id="rId4"/>
    <p:sldId id="999" r:id="rId5"/>
    <p:sldId id="1007" r:id="rId6"/>
    <p:sldId id="1000" r:id="rId7"/>
    <p:sldId id="1002" r:id="rId8"/>
    <p:sldId id="1001" r:id="rId9"/>
    <p:sldId id="1004" r:id="rId10"/>
    <p:sldId id="1003" r:id="rId11"/>
    <p:sldId id="1005" r:id="rId12"/>
    <p:sldId id="995" r:id="rId13"/>
  </p:sldIdLst>
  <p:sldSz cx="12192000" cy="6858000"/>
  <p:notesSz cx="6797675" cy="9928225"/>
  <p:embeddedFontLst>
    <p:embeddedFont>
      <p:font typeface="方正正大黑简体" panose="02010600030101010101" charset="-122"/>
      <p:regular r:id="rId16"/>
    </p:embeddedFont>
    <p:embeddedFont>
      <p:font typeface="黑体" panose="02010609060101010101" pitchFamily="49" charset="-122"/>
      <p:regular r:id="rId17"/>
    </p:embeddedFont>
    <p:embeddedFont>
      <p:font typeface="华文仿宋" panose="02010600040101010101" pitchFamily="2" charset="-122"/>
      <p:regular r:id="rId18"/>
    </p:embeddedFont>
    <p:embeddedFont>
      <p:font typeface="华文楷体" panose="02010600040101010101" pitchFamily="2" charset="-122"/>
      <p:regular r:id="rId19"/>
    </p:embeddedFont>
    <p:embeddedFont>
      <p:font typeface="华文隶书" panose="02010800040101010101" pitchFamily="2" charset="-122"/>
      <p:regular r:id="rId20"/>
    </p:embeddedFont>
    <p:embeddedFont>
      <p:font typeface="华文细黑" panose="02010600040101010101" pitchFamily="2" charset="-122"/>
      <p:regular r:id="rId21"/>
    </p:embeddedFont>
    <p:embeddedFont>
      <p:font typeface="华文新魏" panose="02010800040101010101" pitchFamily="2" charset="-122"/>
      <p:regular r:id="rId22"/>
    </p:embeddedFont>
    <p:embeddedFont>
      <p:font typeface="华文行楷" panose="02010800040101010101" pitchFamily="2" charset="-122"/>
      <p:regular r:id="rId23"/>
    </p:embeddedFont>
    <p:embeddedFont>
      <p:font typeface="微软雅黑" panose="020B0503020204020204" pitchFamily="34" charset="-122"/>
      <p:regular r:id="rId24"/>
      <p:bold r:id="rId25"/>
    </p:embeddedFont>
  </p:embeddedFont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bg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bg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bg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bg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bg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bg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bg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bg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bg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53A3"/>
    <a:srgbClr val="1D68A6"/>
    <a:srgbClr val="0F2D69"/>
    <a:srgbClr val="1010CF"/>
    <a:srgbClr val="748EFE"/>
    <a:srgbClr val="A6A6A6"/>
    <a:srgbClr val="C00000"/>
    <a:srgbClr val="837A11"/>
    <a:srgbClr val="4BA0FD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07" autoAdjust="0"/>
    <p:restoredTop sz="89793" autoAdjust="0"/>
  </p:normalViewPr>
  <p:slideViewPr>
    <p:cSldViewPr showGuides="1">
      <p:cViewPr varScale="1">
        <p:scale>
          <a:sx n="99" d="100"/>
          <a:sy n="99" d="100"/>
        </p:scale>
        <p:origin x="100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-594"/>
    </p:cViewPr>
  </p:sorterViewPr>
  <p:notesViewPr>
    <p:cSldViewPr showGuides="1">
      <p:cViewPr varScale="1">
        <p:scale>
          <a:sx n="52" d="100"/>
          <a:sy n="52" d="100"/>
        </p:scale>
        <p:origin x="2100" y="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>
            <a:extLst>
              <a:ext uri="{FF2B5EF4-FFF2-40B4-BE49-F238E27FC236}">
                <a16:creationId xmlns:a16="http://schemas.microsoft.com/office/drawing/2014/main" id="{B86688D0-5D35-4FD5-859B-7097C09A30D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l" defTabSz="955830" eaLnBrk="1" latinLnBrk="0" hangingPunct="1">
              <a:defRPr kumimoji="0" sz="130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44771" name="Rectangle 3">
            <a:extLst>
              <a:ext uri="{FF2B5EF4-FFF2-40B4-BE49-F238E27FC236}">
                <a16:creationId xmlns:a16="http://schemas.microsoft.com/office/drawing/2014/main" id="{30FF2F4F-8E1E-48C5-A12F-23C95A8A629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 defTabSz="955830" eaLnBrk="1" latinLnBrk="0" hangingPunct="1">
              <a:defRPr kumimoji="0" sz="130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44772" name="Rectangle 4">
            <a:extLst>
              <a:ext uri="{FF2B5EF4-FFF2-40B4-BE49-F238E27FC236}">
                <a16:creationId xmlns:a16="http://schemas.microsoft.com/office/drawing/2014/main" id="{D7086A15-24BC-446D-B4A9-B9039A06E19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l" defTabSz="955830" eaLnBrk="1" latinLnBrk="0" hangingPunct="1">
              <a:defRPr kumimoji="0" sz="130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44773" name="Rectangle 5">
            <a:extLst>
              <a:ext uri="{FF2B5EF4-FFF2-40B4-BE49-F238E27FC236}">
                <a16:creationId xmlns:a16="http://schemas.microsoft.com/office/drawing/2014/main" id="{5977B1C2-6077-4C11-B1FF-1078FC0D006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 defTabSz="955675" eaLnBrk="1" hangingPunct="1">
              <a:defRPr kumimoji="0"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E5B3516-2F0E-4C57-AACE-F7FAAB4C451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67553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>
            <a:extLst>
              <a:ext uri="{FF2B5EF4-FFF2-40B4-BE49-F238E27FC236}">
                <a16:creationId xmlns:a16="http://schemas.microsoft.com/office/drawing/2014/main" id="{FF31B897-77DF-4351-8ACB-81E4BA1FA65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l" defTabSz="955830" eaLnBrk="1" latinLnBrk="0" hangingPunct="1">
              <a:defRPr kumimoji="0" sz="130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91843" name="Rectangle 3">
            <a:extLst>
              <a:ext uri="{FF2B5EF4-FFF2-40B4-BE49-F238E27FC236}">
                <a16:creationId xmlns:a16="http://schemas.microsoft.com/office/drawing/2014/main" id="{1766B14B-E728-4CA5-9CE4-C0279E7309C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 defTabSz="955830" eaLnBrk="1" latinLnBrk="0" hangingPunct="1">
              <a:defRPr kumimoji="0" sz="130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47FD766B-2B4C-4B32-A212-88CAA5B1D8B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6125"/>
            <a:ext cx="661352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1845" name="Rectangle 5">
            <a:extLst>
              <a:ext uri="{FF2B5EF4-FFF2-40B4-BE49-F238E27FC236}">
                <a16:creationId xmlns:a16="http://schemas.microsoft.com/office/drawing/2014/main" id="{71D808D4-AFBB-4D30-9AB2-9BB6C2636CC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291846" name="Rectangle 6">
            <a:extLst>
              <a:ext uri="{FF2B5EF4-FFF2-40B4-BE49-F238E27FC236}">
                <a16:creationId xmlns:a16="http://schemas.microsoft.com/office/drawing/2014/main" id="{8C2712FE-0CA4-465D-906F-D8E374EC72C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l" defTabSz="955830" eaLnBrk="1" latinLnBrk="0" hangingPunct="1">
              <a:defRPr kumimoji="0" sz="130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91847" name="Rectangle 7">
            <a:extLst>
              <a:ext uri="{FF2B5EF4-FFF2-40B4-BE49-F238E27FC236}">
                <a16:creationId xmlns:a16="http://schemas.microsoft.com/office/drawing/2014/main" id="{57453F88-5100-4BAA-9E09-2E65AFFE7B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 defTabSz="955675" eaLnBrk="1" hangingPunct="1">
              <a:defRPr kumimoji="0"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DAED8EF-5999-4E5D-A25E-A058C146D4B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38004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AED8EF-5999-4E5D-A25E-A058C146D4B8}" type="slidenum">
              <a:rPr lang="en-US" altLang="zh-CN" smtClean="0"/>
              <a:pPr>
                <a:defRPr/>
              </a:pPr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419433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F2FA1C3A-367A-4771-9626-94B49BD5C0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defTabSz="955675"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defTabSz="955675"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defTabSz="955675"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defTabSz="955675"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23A757FA-89A1-44BB-BBF7-DB0BADCD8028}" type="slidenum">
              <a:rPr kumimoji="0" lang="en-US" altLang="zh-CN" sz="130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10</a:t>
            </a:fld>
            <a:endParaRPr kumimoji="0" lang="en-US" altLang="zh-CN" sz="13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C4799875-7F8E-42EE-B30E-1FDF6DFEE7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6700" cy="3722687"/>
          </a:xfrm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64365939-BFDB-4E6D-BB23-4ABA332590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6822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F2FA1C3A-367A-4771-9626-94B49BD5C0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defTabSz="955675"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defTabSz="955675"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defTabSz="955675"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defTabSz="955675"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23A757FA-89A1-44BB-BBF7-DB0BADCD8028}" type="slidenum">
              <a:rPr kumimoji="0" lang="en-US" altLang="zh-CN" sz="130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11</a:t>
            </a:fld>
            <a:endParaRPr kumimoji="0" lang="en-US" altLang="zh-CN" sz="13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C4799875-7F8E-42EE-B30E-1FDF6DFEE7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6700" cy="3722687"/>
          </a:xfrm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64365939-BFDB-4E6D-BB23-4ABA332590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6297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F2FA1C3A-367A-4771-9626-94B49BD5C0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defTabSz="955675"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defTabSz="955675"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defTabSz="955675"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defTabSz="955675"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23A757FA-89A1-44BB-BBF7-DB0BADCD8028}" type="slidenum">
              <a:rPr kumimoji="0" lang="en-US" altLang="zh-CN" sz="130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12</a:t>
            </a:fld>
            <a:endParaRPr kumimoji="0" lang="en-US" altLang="zh-CN" sz="13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C4799875-7F8E-42EE-B30E-1FDF6DFEE7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6700" cy="3722687"/>
          </a:xfrm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64365939-BFDB-4E6D-BB23-4ABA332590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489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F2FA1C3A-367A-4771-9626-94B49BD5C0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defTabSz="955675"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defTabSz="955675"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defTabSz="955675"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defTabSz="955675"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23A757FA-89A1-44BB-BBF7-DB0BADCD8028}" type="slidenum">
              <a:rPr kumimoji="0" lang="en-US" altLang="zh-CN" sz="130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2</a:t>
            </a:fld>
            <a:endParaRPr kumimoji="0" lang="en-US" altLang="zh-CN" sz="13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C4799875-7F8E-42EE-B30E-1FDF6DFEE7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6700" cy="3722687"/>
          </a:xfrm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64365939-BFDB-4E6D-BB23-4ABA332590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112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F2FA1C3A-367A-4771-9626-94B49BD5C0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defTabSz="955675"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defTabSz="955675"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defTabSz="955675"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defTabSz="955675"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23A757FA-89A1-44BB-BBF7-DB0BADCD8028}" type="slidenum">
              <a:rPr kumimoji="0" lang="en-US" altLang="zh-CN" sz="130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3</a:t>
            </a:fld>
            <a:endParaRPr kumimoji="0" lang="en-US" altLang="zh-CN" sz="13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C4799875-7F8E-42EE-B30E-1FDF6DFEE7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6700" cy="3722687"/>
          </a:xfrm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64365939-BFDB-4E6D-BB23-4ABA332590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416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F2FA1C3A-367A-4771-9626-94B49BD5C0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defTabSz="955675"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defTabSz="955675"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defTabSz="955675"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defTabSz="955675"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23A757FA-89A1-44BB-BBF7-DB0BADCD8028}" type="slidenum">
              <a:rPr kumimoji="0" lang="en-US" altLang="zh-CN" sz="130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4</a:t>
            </a:fld>
            <a:endParaRPr kumimoji="0" lang="en-US" altLang="zh-CN" sz="13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C4799875-7F8E-42EE-B30E-1FDF6DFEE7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6700" cy="3722687"/>
          </a:xfrm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64365939-BFDB-4E6D-BB23-4ABA332590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452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F2FA1C3A-367A-4771-9626-94B49BD5C0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defTabSz="955675"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defTabSz="955675"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defTabSz="955675"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defTabSz="955675"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23A757FA-89A1-44BB-BBF7-DB0BADCD8028}" type="slidenum">
              <a:rPr kumimoji="0" lang="en-US" altLang="zh-CN" sz="130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5</a:t>
            </a:fld>
            <a:endParaRPr kumimoji="0" lang="en-US" altLang="zh-CN" sz="13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C4799875-7F8E-42EE-B30E-1FDF6DFEE7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6700" cy="3722687"/>
          </a:xfrm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64365939-BFDB-4E6D-BB23-4ABA332590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422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F2FA1C3A-367A-4771-9626-94B49BD5C0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defTabSz="955675"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defTabSz="955675"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defTabSz="955675"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defTabSz="955675"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23A757FA-89A1-44BB-BBF7-DB0BADCD8028}" type="slidenum">
              <a:rPr kumimoji="0" lang="en-US" altLang="zh-CN" sz="130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6</a:t>
            </a:fld>
            <a:endParaRPr kumimoji="0" lang="en-US" altLang="zh-CN" sz="13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C4799875-7F8E-42EE-B30E-1FDF6DFEE7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6700" cy="3722687"/>
          </a:xfrm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64365939-BFDB-4E6D-BB23-4ABA332590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515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F2FA1C3A-367A-4771-9626-94B49BD5C0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defTabSz="955675"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defTabSz="955675"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defTabSz="955675"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defTabSz="955675"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23A757FA-89A1-44BB-BBF7-DB0BADCD8028}" type="slidenum">
              <a:rPr kumimoji="0" lang="en-US" altLang="zh-CN" sz="130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7</a:t>
            </a:fld>
            <a:endParaRPr kumimoji="0" lang="en-US" altLang="zh-CN" sz="13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C4799875-7F8E-42EE-B30E-1FDF6DFEE7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6700" cy="3722687"/>
          </a:xfrm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64365939-BFDB-4E6D-BB23-4ABA332590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946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F2FA1C3A-367A-4771-9626-94B49BD5C0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defTabSz="955675"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defTabSz="955675"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defTabSz="955675"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defTabSz="955675"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23A757FA-89A1-44BB-BBF7-DB0BADCD8028}" type="slidenum">
              <a:rPr kumimoji="0" lang="en-US" altLang="zh-CN" sz="130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8</a:t>
            </a:fld>
            <a:endParaRPr kumimoji="0" lang="en-US" altLang="zh-CN" sz="13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C4799875-7F8E-42EE-B30E-1FDF6DFEE7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6700" cy="3722687"/>
          </a:xfrm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64365939-BFDB-4E6D-BB23-4ABA332590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127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F2FA1C3A-367A-4771-9626-94B49BD5C0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defTabSz="955675"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defTabSz="955675"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defTabSz="955675"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defTabSz="955675"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23A757FA-89A1-44BB-BBF7-DB0BADCD8028}" type="slidenum">
              <a:rPr kumimoji="0" lang="en-US" altLang="zh-CN" sz="130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9</a:t>
            </a:fld>
            <a:endParaRPr kumimoji="0" lang="en-US" altLang="zh-CN" sz="13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C4799875-7F8E-42EE-B30E-1FDF6DFEE7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6700" cy="3722687"/>
          </a:xfrm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64365939-BFDB-4E6D-BB23-4ABA332590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279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83268" y="1989147"/>
            <a:ext cx="9120717" cy="1684337"/>
          </a:xfrm>
        </p:spPr>
        <p:txBody>
          <a:bodyPr/>
          <a:lstStyle>
            <a:lvl1pPr algn="ctr">
              <a:defRPr sz="56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51624" y="4005263"/>
            <a:ext cx="7818967" cy="6477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200">
                <a:ea typeface="华文细黑" pitchFamily="2" charset="-122"/>
              </a:defRPr>
            </a:lvl1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08700517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BDC1AA0D-372C-4B09-A30C-0A4D02DDA49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03635-0A4D-4503-B6F0-CD969A647B5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3845063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964087" y="274648"/>
            <a:ext cx="2618316" cy="603408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02787" y="274648"/>
            <a:ext cx="7658100" cy="603408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F1C5F63C-BB3A-488C-9AB4-50F90D22C70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5F9FA-3D74-49C6-996A-43E7CFBBF63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4484835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46868" y="274638"/>
            <a:ext cx="9135533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>
          <a:xfrm>
            <a:off x="1102784" y="1989141"/>
            <a:ext cx="10479616" cy="4319587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84A6070B-95A7-4DE3-A349-C7483B1CB98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F2F6B-9BFA-4218-BC25-29F5816A1DE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3570649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1102784" y="274648"/>
            <a:ext cx="10479616" cy="603408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FF0881B4-DDA2-4438-8E5B-8342D64942C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A396F-C65B-4B12-AD43-30919C10C82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880536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BF4BEBFC-1935-4526-A0CE-BFA7A012A1F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FCAC6-8204-459C-8A76-EB963F64174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5682531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2A85BAA6-1A23-4970-8CBE-869D8D5DBEC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08D83-CB21-4C36-9BFE-AB26C1A9869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9587059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9F3C0DEE-C605-47FE-A423-B142DB4DB74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76411-5431-4363-8CAF-FC0ECAF02FD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9892811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02784" y="1989141"/>
            <a:ext cx="5137149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443133" y="1989141"/>
            <a:ext cx="5139267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74750469-CC9A-4955-A658-7C416F8274B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7E08D-A26F-4297-B558-76AD9BC1FD1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5201319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54D29A8F-07CE-46AE-885C-F9D77D688CE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5AEFE-0BD8-403C-9F72-02280D2CBAE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6656400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87A37704-F0E7-43E6-9D01-5AA33BDFB25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4C299-9EA4-41B5-BA1B-4299C683FB9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5684057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F41FAF75-B25D-44B2-8952-E986F3F8D22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FE143-AC83-4729-B794-19F78048497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3966936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16135AED-516B-40B2-B631-A6D47E36BE2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1A967-3210-4EE9-A67F-8F5B6B03DEF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9540700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A4E7C351-8FCF-4AE4-B3D3-D7602F843B5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9DB3B-9925-43CE-9201-B84EC499318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9919341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>
            <a:extLst>
              <a:ext uri="{FF2B5EF4-FFF2-40B4-BE49-F238E27FC236}">
                <a16:creationId xmlns:a16="http://schemas.microsoft.com/office/drawing/2014/main" id="{2FE6F2A2-B425-4361-BE71-4C645F59E7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03313" y="1989138"/>
            <a:ext cx="10479087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35" name="Rectangle 11">
            <a:extLst>
              <a:ext uri="{FF2B5EF4-FFF2-40B4-BE49-F238E27FC236}">
                <a16:creationId xmlns:a16="http://schemas.microsoft.com/office/drawing/2014/main" id="{0D97DE25-F2EA-4E3A-9DE6-DF4175AE4DE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5246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2000" 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4F35592-FA64-4D09-A709-7D77AB5C15C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6" r:id="rId1"/>
    <p:sldLayoutId id="2147484703" r:id="rId2"/>
    <p:sldLayoutId id="2147484704" r:id="rId3"/>
    <p:sldLayoutId id="2147484705" r:id="rId4"/>
    <p:sldLayoutId id="2147484706" r:id="rId5"/>
    <p:sldLayoutId id="2147484707" r:id="rId6"/>
    <p:sldLayoutId id="2147484708" r:id="rId7"/>
    <p:sldLayoutId id="2147484709" r:id="rId8"/>
    <p:sldLayoutId id="2147484710" r:id="rId9"/>
    <p:sldLayoutId id="2147484711" r:id="rId10"/>
    <p:sldLayoutId id="2147484712" r:id="rId11"/>
    <p:sldLayoutId id="2147484713" r:id="rId12"/>
    <p:sldLayoutId id="2147484714" r:id="rId13"/>
    <p:sldLayoutId id="2147484715" r:id="rId14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黑体" panose="02010609060101010101" pitchFamily="49" charset="-122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黑体" pitchFamily="2" charset="-122"/>
          <a:cs typeface="黑体" panose="020106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黑体" pitchFamily="2" charset="-122"/>
          <a:cs typeface="黑体" panose="020106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黑体" pitchFamily="2" charset="-122"/>
          <a:cs typeface="黑体" panose="020106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黑体" pitchFamily="2" charset="-122"/>
          <a:cs typeface="黑体" panose="020106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50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黑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50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黑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50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黑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50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sz="40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黑体" panose="02010609060101010101" pitchFamily="49" charset="-12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华文细黑" pitchFamily="2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华文细黑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华文细黑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华文细黑" pitchFamily="2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华文细黑" pitchFamily="2" charset="-122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华文细黑" pitchFamily="2" charset="-122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华文细黑" pitchFamily="2" charset="-122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华文细黑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B057059-112F-4E50-9CCC-A1B31A4C9C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91625" y="6237312"/>
            <a:ext cx="2844800" cy="476250"/>
          </a:xfrm>
        </p:spPr>
        <p:txBody>
          <a:bodyPr/>
          <a:lstStyle>
            <a:lvl1pPr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fld id="{F2D5246E-6E22-4A51-AAF1-46632390F3C6}" type="slidenum">
              <a:rPr kumimoji="0" lang="en-US" altLang="zh-CN" sz="20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defRPr/>
              </a:pPr>
              <a:t>1</a:t>
            </a:fld>
            <a:endParaRPr kumimoji="0" lang="en-US" altLang="zh-CN" sz="20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cxnSp>
        <p:nvCxnSpPr>
          <p:cNvPr id="7171" name="直接连接符 8">
            <a:extLst>
              <a:ext uri="{FF2B5EF4-FFF2-40B4-BE49-F238E27FC236}">
                <a16:creationId xmlns:a16="http://schemas.microsoft.com/office/drawing/2014/main" id="{6AA331A7-41A0-4F5B-BA72-E1DD4515D53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94952" y="2259265"/>
            <a:ext cx="6766158" cy="0"/>
          </a:xfrm>
          <a:prstGeom prst="line">
            <a:avLst/>
          </a:prstGeom>
          <a:noFill/>
          <a:ln w="12700" algn="ctr">
            <a:solidFill>
              <a:srgbClr val="7F7F7F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" name="组合 9">
            <a:extLst>
              <a:ext uri="{FF2B5EF4-FFF2-40B4-BE49-F238E27FC236}">
                <a16:creationId xmlns:a16="http://schemas.microsoft.com/office/drawing/2014/main" id="{15D70E0E-1F3C-49DD-B97E-42305B76CD45}"/>
              </a:ext>
            </a:extLst>
          </p:cNvPr>
          <p:cNvGrpSpPr>
            <a:grpSpLocks/>
          </p:cNvGrpSpPr>
          <p:nvPr/>
        </p:nvGrpSpPr>
        <p:grpSpPr bwMode="auto">
          <a:xfrm>
            <a:off x="1887959" y="1617915"/>
            <a:ext cx="923925" cy="825500"/>
            <a:chOff x="3835847" y="1395243"/>
            <a:chExt cx="1462116" cy="1303538"/>
          </a:xfrm>
        </p:grpSpPr>
        <p:sp>
          <p:nvSpPr>
            <p:cNvPr id="11" name="同心圆 10">
              <a:extLst>
                <a:ext uri="{FF2B5EF4-FFF2-40B4-BE49-F238E27FC236}">
                  <a16:creationId xmlns:a16="http://schemas.microsoft.com/office/drawing/2014/main" id="{479B9AEB-4390-4E39-9560-EB2AEDA7D368}"/>
                </a:ext>
              </a:extLst>
            </p:cNvPr>
            <p:cNvSpPr/>
            <p:nvPr/>
          </p:nvSpPr>
          <p:spPr>
            <a:xfrm>
              <a:off x="3835847" y="1395243"/>
              <a:ext cx="1303845" cy="1303538"/>
            </a:xfrm>
            <a:prstGeom prst="donut">
              <a:avLst>
                <a:gd name="adj" fmla="val 3142"/>
              </a:avLst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 ker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" name="组合 11">
              <a:extLst>
                <a:ext uri="{FF2B5EF4-FFF2-40B4-BE49-F238E27FC236}">
                  <a16:creationId xmlns:a16="http://schemas.microsoft.com/office/drawing/2014/main" id="{A5CC8300-7B20-462C-AC54-7294FE5DB4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39609" y="1857832"/>
              <a:ext cx="358354" cy="358354"/>
              <a:chOff x="5917211" y="1835961"/>
              <a:chExt cx="504056" cy="504056"/>
            </a:xfrm>
          </p:grpSpPr>
          <p:sp>
            <p:nvSpPr>
              <p:cNvPr id="14" name="同心圆 13">
                <a:extLst>
                  <a:ext uri="{FF2B5EF4-FFF2-40B4-BE49-F238E27FC236}">
                    <a16:creationId xmlns:a16="http://schemas.microsoft.com/office/drawing/2014/main" id="{DAA22295-8FFB-47F1-B7AA-E116D2CC5F7D}"/>
                  </a:ext>
                </a:extLst>
              </p:cNvPr>
              <p:cNvSpPr/>
              <p:nvPr/>
            </p:nvSpPr>
            <p:spPr>
              <a:xfrm>
                <a:off x="5915951" y="1837605"/>
                <a:ext cx="505316" cy="500698"/>
              </a:xfrm>
              <a:prstGeom prst="donut">
                <a:avLst>
                  <a:gd name="adj" fmla="val 3142"/>
                </a:avLst>
              </a:prstGeom>
              <a:solidFill>
                <a:sysClr val="window" lastClr="FFFFFF">
                  <a:lumMod val="6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sz="1800" kern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id="{A952A439-14FC-4458-B2EE-57B625A12A9E}"/>
                  </a:ext>
                </a:extLst>
              </p:cNvPr>
              <p:cNvSpPr/>
              <p:nvPr/>
            </p:nvSpPr>
            <p:spPr>
              <a:xfrm>
                <a:off x="6039631" y="1982173"/>
                <a:ext cx="222620" cy="222139"/>
              </a:xfrm>
              <a:prstGeom prst="ellipse">
                <a:avLst/>
              </a:prstGeom>
              <a:solidFill>
                <a:sysClr val="window" lastClr="FFFFFF">
                  <a:lumMod val="6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sz="1800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AD5FE3DF-E47E-4623-97A6-7DA6E8E7C71A}"/>
                </a:ext>
              </a:extLst>
            </p:cNvPr>
            <p:cNvSpPr/>
            <p:nvPr/>
          </p:nvSpPr>
          <p:spPr>
            <a:xfrm>
              <a:off x="4149875" y="1731155"/>
              <a:ext cx="675790" cy="676837"/>
            </a:xfrm>
            <a:prstGeom prst="ellipse">
              <a:avLst/>
            </a:prstGeom>
            <a:solidFill>
              <a:srgbClr val="F79646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173" name="TextBox 79">
            <a:extLst>
              <a:ext uri="{FF2B5EF4-FFF2-40B4-BE49-F238E27FC236}">
                <a16:creationId xmlns:a16="http://schemas.microsoft.com/office/drawing/2014/main" id="{C499B172-D759-4FD6-A919-00946F43B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7665" y="1683947"/>
            <a:ext cx="554037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l"/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黑体" panose="02010609060101010101" pitchFamily="49" charset="-122"/>
                <a:cs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just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kumimoji="0" lang="en-US" altLang="zh-CN" sz="3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7174" name="TextBox 83">
            <a:extLst>
              <a:ext uri="{FF2B5EF4-FFF2-40B4-BE49-F238E27FC236}">
                <a16:creationId xmlns:a16="http://schemas.microsoft.com/office/drawing/2014/main" id="{F62F70B2-64E4-49B0-BBA3-3462B8205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9656" y="1628800"/>
            <a:ext cx="7116822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l"/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黑体" panose="02010609060101010101" pitchFamily="49" charset="-122"/>
                <a:cs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latinLnBrk="1" hangingPunct="1">
              <a:lnSpc>
                <a:spcPct val="120000"/>
              </a:lnSpc>
              <a:spcBef>
                <a:spcPct val="0"/>
              </a:spcBef>
              <a:buClr>
                <a:srgbClr val="FF0000"/>
              </a:buClr>
              <a:buSzPct val="80000"/>
              <a:buFontTx/>
              <a:buNone/>
            </a:pPr>
            <a:r>
              <a:rPr lang="zh-CN" alt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第一步：合拆班</a:t>
            </a:r>
          </a:p>
        </p:txBody>
      </p:sp>
      <p:cxnSp>
        <p:nvCxnSpPr>
          <p:cNvPr id="7175" name="直接连接符 15">
            <a:extLst>
              <a:ext uri="{FF2B5EF4-FFF2-40B4-BE49-F238E27FC236}">
                <a16:creationId xmlns:a16="http://schemas.microsoft.com/office/drawing/2014/main" id="{19568D47-F44E-4C2C-92B2-16457FC04DE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58439" y="3369961"/>
            <a:ext cx="6802671" cy="14528"/>
          </a:xfrm>
          <a:prstGeom prst="line">
            <a:avLst/>
          </a:prstGeom>
          <a:noFill/>
          <a:ln w="12700" algn="ctr">
            <a:solidFill>
              <a:srgbClr val="7F7F7F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" name="组合 16">
            <a:extLst>
              <a:ext uri="{FF2B5EF4-FFF2-40B4-BE49-F238E27FC236}">
                <a16:creationId xmlns:a16="http://schemas.microsoft.com/office/drawing/2014/main" id="{322F48F1-F147-40F6-BA9C-3D42F17D75E4}"/>
              </a:ext>
            </a:extLst>
          </p:cNvPr>
          <p:cNvGrpSpPr>
            <a:grpSpLocks/>
          </p:cNvGrpSpPr>
          <p:nvPr/>
        </p:nvGrpSpPr>
        <p:grpSpPr bwMode="auto">
          <a:xfrm>
            <a:off x="1929304" y="2653998"/>
            <a:ext cx="923925" cy="825500"/>
            <a:chOff x="3835847" y="1395243"/>
            <a:chExt cx="1462116" cy="1303538"/>
          </a:xfrm>
        </p:grpSpPr>
        <p:sp>
          <p:nvSpPr>
            <p:cNvPr id="18" name="同心圆 17">
              <a:extLst>
                <a:ext uri="{FF2B5EF4-FFF2-40B4-BE49-F238E27FC236}">
                  <a16:creationId xmlns:a16="http://schemas.microsoft.com/office/drawing/2014/main" id="{701F94D3-6A46-42F1-95DE-3C75D78690F5}"/>
                </a:ext>
              </a:extLst>
            </p:cNvPr>
            <p:cNvSpPr/>
            <p:nvPr/>
          </p:nvSpPr>
          <p:spPr>
            <a:xfrm>
              <a:off x="3835847" y="1395243"/>
              <a:ext cx="1303845" cy="1303538"/>
            </a:xfrm>
            <a:prstGeom prst="donut">
              <a:avLst>
                <a:gd name="adj" fmla="val 3142"/>
              </a:avLst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 ker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" name="组合 18">
              <a:extLst>
                <a:ext uri="{FF2B5EF4-FFF2-40B4-BE49-F238E27FC236}">
                  <a16:creationId xmlns:a16="http://schemas.microsoft.com/office/drawing/2014/main" id="{D8E8E169-E96D-4938-9FAD-CDA382E282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39609" y="1857832"/>
              <a:ext cx="358354" cy="358354"/>
              <a:chOff x="5917211" y="1835961"/>
              <a:chExt cx="504056" cy="504056"/>
            </a:xfrm>
          </p:grpSpPr>
          <p:sp>
            <p:nvSpPr>
              <p:cNvPr id="21" name="同心圆 20">
                <a:extLst>
                  <a:ext uri="{FF2B5EF4-FFF2-40B4-BE49-F238E27FC236}">
                    <a16:creationId xmlns:a16="http://schemas.microsoft.com/office/drawing/2014/main" id="{2FC5D17A-9CE2-449E-93CF-0C0BEA1D51CC}"/>
                  </a:ext>
                </a:extLst>
              </p:cNvPr>
              <p:cNvSpPr/>
              <p:nvPr/>
            </p:nvSpPr>
            <p:spPr>
              <a:xfrm>
                <a:off x="5915951" y="1837605"/>
                <a:ext cx="505316" cy="500698"/>
              </a:xfrm>
              <a:prstGeom prst="donut">
                <a:avLst>
                  <a:gd name="adj" fmla="val 3142"/>
                </a:avLst>
              </a:prstGeom>
              <a:solidFill>
                <a:sysClr val="window" lastClr="FFFFFF">
                  <a:lumMod val="6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sz="1800" kern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5315441B-92EB-4D09-9119-DE88298E684B}"/>
                  </a:ext>
                </a:extLst>
              </p:cNvPr>
              <p:cNvSpPr/>
              <p:nvPr/>
            </p:nvSpPr>
            <p:spPr>
              <a:xfrm>
                <a:off x="6039631" y="1982173"/>
                <a:ext cx="222620" cy="222139"/>
              </a:xfrm>
              <a:prstGeom prst="ellipse">
                <a:avLst/>
              </a:prstGeom>
              <a:solidFill>
                <a:sysClr val="window" lastClr="FFFFFF">
                  <a:lumMod val="6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sz="1800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7BAF8D2E-42F8-44D9-8F24-59CD11EC69EB}"/>
                </a:ext>
              </a:extLst>
            </p:cNvPr>
            <p:cNvSpPr/>
            <p:nvPr/>
          </p:nvSpPr>
          <p:spPr>
            <a:xfrm>
              <a:off x="4149875" y="1731155"/>
              <a:ext cx="675790" cy="676837"/>
            </a:xfrm>
            <a:prstGeom prst="ellipse">
              <a:avLst/>
            </a:prstGeom>
            <a:solidFill>
              <a:srgbClr val="8064A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177" name="TextBox 80">
            <a:extLst>
              <a:ext uri="{FF2B5EF4-FFF2-40B4-BE49-F238E27FC236}">
                <a16:creationId xmlns:a16="http://schemas.microsoft.com/office/drawing/2014/main" id="{E4799BA6-787C-4B25-AB7B-77C2155F4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1235" y="2700477"/>
            <a:ext cx="554037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l"/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黑体" panose="02010609060101010101" pitchFamily="49" charset="-122"/>
                <a:cs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just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kumimoji="0" lang="en-US" altLang="zh-CN" sz="3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7178" name="TextBox 83">
            <a:extLst>
              <a:ext uri="{FF2B5EF4-FFF2-40B4-BE49-F238E27FC236}">
                <a16:creationId xmlns:a16="http://schemas.microsoft.com/office/drawing/2014/main" id="{9527B7F2-28AD-4881-A2C3-EDEC259AE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988" y="2731333"/>
            <a:ext cx="7654866" cy="565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l"/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黑体" panose="02010609060101010101" pitchFamily="49" charset="-122"/>
                <a:cs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latinLnBrk="1" hangingPunct="1">
              <a:lnSpc>
                <a:spcPct val="120000"/>
              </a:lnSpc>
              <a:spcBef>
                <a:spcPct val="0"/>
              </a:spcBef>
              <a:buClr>
                <a:srgbClr val="FF0000"/>
              </a:buClr>
              <a:buSzPct val="80000"/>
              <a:buFontTx/>
              <a:buNone/>
            </a:pPr>
            <a:r>
              <a:rPr lang="zh-CN" altLang="en-US" sz="2800" dirty="0">
                <a:solidFill>
                  <a:srgbClr val="1010C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第二步：排课维度须知</a:t>
            </a:r>
          </a:p>
        </p:txBody>
      </p:sp>
      <p:cxnSp>
        <p:nvCxnSpPr>
          <p:cNvPr id="7179" name="直接连接符 22">
            <a:extLst>
              <a:ext uri="{FF2B5EF4-FFF2-40B4-BE49-F238E27FC236}">
                <a16:creationId xmlns:a16="http://schemas.microsoft.com/office/drawing/2014/main" id="{35636B49-CC12-4434-805E-093DCBDF34D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94952" y="4444698"/>
            <a:ext cx="6952118" cy="1506"/>
          </a:xfrm>
          <a:prstGeom prst="line">
            <a:avLst/>
          </a:prstGeom>
          <a:noFill/>
          <a:ln w="12700" algn="ctr">
            <a:solidFill>
              <a:srgbClr val="7F7F7F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" name="组合 23">
            <a:extLst>
              <a:ext uri="{FF2B5EF4-FFF2-40B4-BE49-F238E27FC236}">
                <a16:creationId xmlns:a16="http://schemas.microsoft.com/office/drawing/2014/main" id="{11A58522-D9CE-440F-AC31-62BD7C5F4B20}"/>
              </a:ext>
            </a:extLst>
          </p:cNvPr>
          <p:cNvGrpSpPr>
            <a:grpSpLocks/>
          </p:cNvGrpSpPr>
          <p:nvPr/>
        </p:nvGrpSpPr>
        <p:grpSpPr bwMode="auto">
          <a:xfrm>
            <a:off x="1943591" y="3728735"/>
            <a:ext cx="923925" cy="823913"/>
            <a:chOff x="3835847" y="1395243"/>
            <a:chExt cx="1462116" cy="1303538"/>
          </a:xfrm>
        </p:grpSpPr>
        <p:sp>
          <p:nvSpPr>
            <p:cNvPr id="25" name="同心圆 24">
              <a:extLst>
                <a:ext uri="{FF2B5EF4-FFF2-40B4-BE49-F238E27FC236}">
                  <a16:creationId xmlns:a16="http://schemas.microsoft.com/office/drawing/2014/main" id="{360CDABC-EF65-4D76-A894-A8B36937E6CA}"/>
                </a:ext>
              </a:extLst>
            </p:cNvPr>
            <p:cNvSpPr/>
            <p:nvPr/>
          </p:nvSpPr>
          <p:spPr>
            <a:xfrm>
              <a:off x="3835847" y="1395243"/>
              <a:ext cx="1303847" cy="1303538"/>
            </a:xfrm>
            <a:prstGeom prst="donut">
              <a:avLst>
                <a:gd name="adj" fmla="val 3142"/>
              </a:avLst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 ker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8" name="组合 25">
              <a:extLst>
                <a:ext uri="{FF2B5EF4-FFF2-40B4-BE49-F238E27FC236}">
                  <a16:creationId xmlns:a16="http://schemas.microsoft.com/office/drawing/2014/main" id="{39F5D967-7BAC-4FDF-B07E-C0F54C4C18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39609" y="1857832"/>
              <a:ext cx="358354" cy="358354"/>
              <a:chOff x="5917211" y="1835961"/>
              <a:chExt cx="504056" cy="504056"/>
            </a:xfrm>
          </p:grpSpPr>
          <p:sp>
            <p:nvSpPr>
              <p:cNvPr id="28" name="同心圆 27">
                <a:extLst>
                  <a:ext uri="{FF2B5EF4-FFF2-40B4-BE49-F238E27FC236}">
                    <a16:creationId xmlns:a16="http://schemas.microsoft.com/office/drawing/2014/main" id="{7DC989AF-EABA-467F-8D3E-3C576551E48E}"/>
                  </a:ext>
                </a:extLst>
              </p:cNvPr>
              <p:cNvSpPr/>
              <p:nvPr/>
            </p:nvSpPr>
            <p:spPr>
              <a:xfrm>
                <a:off x="5915953" y="1835329"/>
                <a:ext cx="505314" cy="505195"/>
              </a:xfrm>
              <a:prstGeom prst="donut">
                <a:avLst>
                  <a:gd name="adj" fmla="val 3142"/>
                </a:avLst>
              </a:prstGeom>
              <a:solidFill>
                <a:sysClr val="window" lastClr="FFFFFF">
                  <a:lumMod val="6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sz="1800" kern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D0237280-0C16-42B1-B536-44954D26D7D4}"/>
                  </a:ext>
                </a:extLst>
              </p:cNvPr>
              <p:cNvSpPr/>
              <p:nvPr/>
            </p:nvSpPr>
            <p:spPr>
              <a:xfrm>
                <a:off x="6039631" y="1980176"/>
                <a:ext cx="222622" cy="226101"/>
              </a:xfrm>
              <a:prstGeom prst="ellipse">
                <a:avLst/>
              </a:prstGeom>
              <a:solidFill>
                <a:sysClr val="window" lastClr="FFFFFF">
                  <a:lumMod val="6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sz="1800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5F76EA81-D0C5-40E2-8D86-B3C0D1754570}"/>
                </a:ext>
              </a:extLst>
            </p:cNvPr>
            <p:cNvSpPr/>
            <p:nvPr/>
          </p:nvSpPr>
          <p:spPr>
            <a:xfrm>
              <a:off x="4149876" y="1731802"/>
              <a:ext cx="675788" cy="675630"/>
            </a:xfrm>
            <a:prstGeom prst="ellipse">
              <a:avLst/>
            </a:prstGeom>
            <a:solidFill>
              <a:srgbClr val="9BBB59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181" name="TextBox 81">
            <a:extLst>
              <a:ext uri="{FF2B5EF4-FFF2-40B4-BE49-F238E27FC236}">
                <a16:creationId xmlns:a16="http://schemas.microsoft.com/office/drawing/2014/main" id="{1C1DFFE8-467F-4DF8-B006-897CD7698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9966" y="3763568"/>
            <a:ext cx="555625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l"/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黑体" panose="02010609060101010101" pitchFamily="49" charset="-122"/>
                <a:cs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just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kumimoji="0" lang="en-US" altLang="zh-CN" sz="3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7182" name="TextBox 83">
            <a:extLst>
              <a:ext uri="{FF2B5EF4-FFF2-40B4-BE49-F238E27FC236}">
                <a16:creationId xmlns:a16="http://schemas.microsoft.com/office/drawing/2014/main" id="{066CA44C-8395-438B-AC09-B2BAF385C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0890" y="3791542"/>
            <a:ext cx="7123918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l"/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黑体" panose="02010609060101010101" pitchFamily="49" charset="-122"/>
                <a:cs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latinLnBrk="1" hangingPunct="1">
              <a:lnSpc>
                <a:spcPct val="120000"/>
              </a:lnSpc>
              <a:spcBef>
                <a:spcPct val="0"/>
              </a:spcBef>
              <a:buClr>
                <a:srgbClr val="FF0000"/>
              </a:buClr>
              <a:buSzPct val="80000"/>
              <a:buFontTx/>
              <a:buNone/>
            </a:pPr>
            <a:r>
              <a:rPr lang="zh-CN" alt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第三步：具体排课</a:t>
            </a:r>
          </a:p>
        </p:txBody>
      </p:sp>
      <p:sp>
        <p:nvSpPr>
          <p:cNvPr id="57" name="Rectangle 2">
            <a:extLst>
              <a:ext uri="{FF2B5EF4-FFF2-40B4-BE49-F238E27FC236}">
                <a16:creationId xmlns:a16="http://schemas.microsoft.com/office/drawing/2014/main" id="{C57A2702-CD17-43D2-A998-9623A3D7F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0025" y="118751"/>
            <a:ext cx="9144000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latinLnBrk="1" hangingPunct="1">
              <a:defRPr/>
            </a:pPr>
            <a:r>
              <a:rPr lang="zh-CN" altLang="en-US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排课培训材料（必读）</a:t>
            </a:r>
            <a:endParaRPr lang="en-US" altLang="zh-CN" sz="60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pic>
        <p:nvPicPr>
          <p:cNvPr id="7184" name="Picture 13" descr="庆典校标">
            <a:extLst>
              <a:ext uri="{FF2B5EF4-FFF2-40B4-BE49-F238E27FC236}">
                <a16:creationId xmlns:a16="http://schemas.microsoft.com/office/drawing/2014/main" id="{E6A511DC-16D1-4D70-BA09-F173D5AA5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30175"/>
            <a:ext cx="1266825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直接连接符 22">
            <a:extLst>
              <a:ext uri="{FF2B5EF4-FFF2-40B4-BE49-F238E27FC236}">
                <a16:creationId xmlns:a16="http://schemas.microsoft.com/office/drawing/2014/main" id="{35636B49-CC12-4434-805E-093DCBDF34D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85875" y="5567208"/>
            <a:ext cx="6952118" cy="1506"/>
          </a:xfrm>
          <a:prstGeom prst="line">
            <a:avLst/>
          </a:prstGeom>
          <a:noFill/>
          <a:ln w="12700" algn="ctr">
            <a:solidFill>
              <a:srgbClr val="7F7F7F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4" name="组合 23">
            <a:extLst>
              <a:ext uri="{FF2B5EF4-FFF2-40B4-BE49-F238E27FC236}">
                <a16:creationId xmlns:a16="http://schemas.microsoft.com/office/drawing/2014/main" id="{11A58522-D9CE-440F-AC31-62BD7C5F4B20}"/>
              </a:ext>
            </a:extLst>
          </p:cNvPr>
          <p:cNvGrpSpPr>
            <a:grpSpLocks/>
          </p:cNvGrpSpPr>
          <p:nvPr/>
        </p:nvGrpSpPr>
        <p:grpSpPr bwMode="auto">
          <a:xfrm>
            <a:off x="1934514" y="4851245"/>
            <a:ext cx="923925" cy="823913"/>
            <a:chOff x="3835847" y="1395243"/>
            <a:chExt cx="1462116" cy="1303538"/>
          </a:xfrm>
        </p:grpSpPr>
        <p:sp>
          <p:nvSpPr>
            <p:cNvPr id="35" name="同心圆 34">
              <a:extLst>
                <a:ext uri="{FF2B5EF4-FFF2-40B4-BE49-F238E27FC236}">
                  <a16:creationId xmlns:a16="http://schemas.microsoft.com/office/drawing/2014/main" id="{360CDABC-EF65-4D76-A894-A8B36937E6CA}"/>
                </a:ext>
              </a:extLst>
            </p:cNvPr>
            <p:cNvSpPr/>
            <p:nvPr/>
          </p:nvSpPr>
          <p:spPr>
            <a:xfrm>
              <a:off x="3835847" y="1395243"/>
              <a:ext cx="1303847" cy="1303538"/>
            </a:xfrm>
            <a:prstGeom prst="donut">
              <a:avLst>
                <a:gd name="adj" fmla="val 3142"/>
              </a:avLst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 ker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6" name="组合 25">
              <a:extLst>
                <a:ext uri="{FF2B5EF4-FFF2-40B4-BE49-F238E27FC236}">
                  <a16:creationId xmlns:a16="http://schemas.microsoft.com/office/drawing/2014/main" id="{39F5D967-7BAC-4FDF-B07E-C0F54C4C18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39609" y="1857832"/>
              <a:ext cx="358354" cy="358354"/>
              <a:chOff x="5917211" y="1835961"/>
              <a:chExt cx="504056" cy="504056"/>
            </a:xfrm>
          </p:grpSpPr>
          <p:sp>
            <p:nvSpPr>
              <p:cNvPr id="38" name="同心圆 37">
                <a:extLst>
                  <a:ext uri="{FF2B5EF4-FFF2-40B4-BE49-F238E27FC236}">
                    <a16:creationId xmlns:a16="http://schemas.microsoft.com/office/drawing/2014/main" id="{7DC989AF-EABA-467F-8D3E-3C576551E48E}"/>
                  </a:ext>
                </a:extLst>
              </p:cNvPr>
              <p:cNvSpPr/>
              <p:nvPr/>
            </p:nvSpPr>
            <p:spPr>
              <a:xfrm>
                <a:off x="5915953" y="1835329"/>
                <a:ext cx="505314" cy="505195"/>
              </a:xfrm>
              <a:prstGeom prst="donut">
                <a:avLst>
                  <a:gd name="adj" fmla="val 3142"/>
                </a:avLst>
              </a:prstGeom>
              <a:solidFill>
                <a:sysClr val="window" lastClr="FFFFFF">
                  <a:lumMod val="6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sz="1800" kern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D0237280-0C16-42B1-B536-44954D26D7D4}"/>
                  </a:ext>
                </a:extLst>
              </p:cNvPr>
              <p:cNvSpPr/>
              <p:nvPr/>
            </p:nvSpPr>
            <p:spPr>
              <a:xfrm>
                <a:off x="6039631" y="1980176"/>
                <a:ext cx="222622" cy="226101"/>
              </a:xfrm>
              <a:prstGeom prst="ellipse">
                <a:avLst/>
              </a:prstGeom>
              <a:solidFill>
                <a:sysClr val="window" lastClr="FFFFFF">
                  <a:lumMod val="6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sz="1800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5F76EA81-D0C5-40E2-8D86-B3C0D1754570}"/>
                </a:ext>
              </a:extLst>
            </p:cNvPr>
            <p:cNvSpPr/>
            <p:nvPr/>
          </p:nvSpPr>
          <p:spPr>
            <a:xfrm>
              <a:off x="4149876" y="1731802"/>
              <a:ext cx="675788" cy="67563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0" name="TextBox 81">
            <a:extLst>
              <a:ext uri="{FF2B5EF4-FFF2-40B4-BE49-F238E27FC236}">
                <a16:creationId xmlns:a16="http://schemas.microsoft.com/office/drawing/2014/main" id="{1C1DFFE8-467F-4DF8-B006-897CD7698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6154" y="4881163"/>
            <a:ext cx="555625" cy="67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l"/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黑体" panose="02010609060101010101" pitchFamily="49" charset="-122"/>
                <a:cs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just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kumimoji="0" lang="en-US" altLang="zh-CN" sz="3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</a:p>
        </p:txBody>
      </p:sp>
      <p:sp>
        <p:nvSpPr>
          <p:cNvPr id="41" name="TextBox 83">
            <a:extLst>
              <a:ext uri="{FF2B5EF4-FFF2-40B4-BE49-F238E27FC236}">
                <a16:creationId xmlns:a16="http://schemas.microsoft.com/office/drawing/2014/main" id="{066CA44C-8395-438B-AC09-B2BAF385C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813" y="4914052"/>
            <a:ext cx="7123918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l"/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黑体" panose="02010609060101010101" pitchFamily="49" charset="-122"/>
                <a:cs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latinLnBrk="1" hangingPunct="1">
              <a:lnSpc>
                <a:spcPct val="120000"/>
              </a:lnSpc>
              <a:spcBef>
                <a:spcPct val="0"/>
              </a:spcBef>
              <a:buClr>
                <a:srgbClr val="FF0000"/>
              </a:buClr>
              <a:buSzPct val="80000"/>
              <a:buFontTx/>
              <a:buNone/>
            </a:pPr>
            <a:r>
              <a:rPr lang="zh-CN" alt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其他重要事项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591600" y="6224344"/>
            <a:ext cx="3600400" cy="476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（</a:t>
            </a:r>
            <a:r>
              <a:rPr lang="en-US" altLang="zh-CN" dirty="0">
                <a:solidFill>
                  <a:srgbClr val="FF0000"/>
                </a:solidFill>
              </a:rPr>
              <a:t>2023</a:t>
            </a:r>
            <a:r>
              <a:rPr lang="zh-CN" altLang="en-US" dirty="0">
                <a:solidFill>
                  <a:srgbClr val="FF0000"/>
                </a:solidFill>
              </a:rPr>
              <a:t>年</a:t>
            </a:r>
            <a:r>
              <a:rPr lang="en-US" altLang="zh-CN" dirty="0">
                <a:solidFill>
                  <a:srgbClr val="FF0000"/>
                </a:solidFill>
              </a:rPr>
              <a:t>5</a:t>
            </a:r>
            <a:r>
              <a:rPr lang="zh-CN" altLang="en-US" dirty="0">
                <a:solidFill>
                  <a:srgbClr val="FF0000"/>
                </a:solidFill>
              </a:rPr>
              <a:t>月</a:t>
            </a:r>
            <a:r>
              <a:rPr lang="en-US" altLang="zh-CN" dirty="0">
                <a:solidFill>
                  <a:srgbClr val="FF0000"/>
                </a:solidFill>
              </a:rPr>
              <a:t>26</a:t>
            </a:r>
            <a:r>
              <a:rPr lang="zh-CN" altLang="en-US" dirty="0">
                <a:solidFill>
                  <a:srgbClr val="FF0000"/>
                </a:solidFill>
              </a:rPr>
              <a:t>日更新）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9" name="Rectangle 3">
            <a:extLst>
              <a:ext uri="{FF2B5EF4-FFF2-40B4-BE49-F238E27FC236}">
                <a16:creationId xmlns:a16="http://schemas.microsoft.com/office/drawing/2014/main" id="{9E03DF63-4852-4CB0-A6FF-217E62704B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228677"/>
            <a:ext cx="0" cy="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dirty="0">
                <a:cs typeface="+mj-cs"/>
              </a:rPr>
              <a:t>             </a:t>
            </a:r>
            <a:endParaRPr lang="zh-CN" altLang="en-US" sz="4400" kern="1200" dirty="0">
              <a:solidFill>
                <a:srgbClr val="C00000"/>
              </a:solidFill>
              <a:latin typeface="方正正大黑简体" panose="02000000000000000000" pitchFamily="2" charset="-122"/>
              <a:ea typeface="方正正大黑简体" panose="02000000000000000000" pitchFamily="2" charset="-122"/>
              <a:cs typeface="+mn-cs"/>
            </a:endParaRPr>
          </a:p>
        </p:txBody>
      </p:sp>
      <p:pic>
        <p:nvPicPr>
          <p:cNvPr id="10246" name="Picture 13" descr="庆典校标">
            <a:extLst>
              <a:ext uri="{FF2B5EF4-FFF2-40B4-BE49-F238E27FC236}">
                <a16:creationId xmlns:a16="http://schemas.microsoft.com/office/drawing/2014/main" id="{4A687D02-9241-494B-9D6B-E4FF2BBC4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30175"/>
            <a:ext cx="1266825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灯片编号占位符 1">
            <a:extLst>
              <a:ext uri="{FF2B5EF4-FFF2-40B4-BE49-F238E27FC236}">
                <a16:creationId xmlns:a16="http://schemas.microsoft.com/office/drawing/2014/main" id="{B46389C3-8F55-47C3-9690-BFD1DECB9D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91625" y="6240386"/>
            <a:ext cx="2844800" cy="476250"/>
          </a:xfrm>
        </p:spPr>
        <p:txBody>
          <a:bodyPr/>
          <a:lstStyle>
            <a:lvl1pPr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fld id="{F2D5246E-6E22-4A51-AAF1-46632390F3C6}" type="slidenum">
              <a:rPr kumimoji="0" lang="en-US" altLang="zh-CN" sz="20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defRPr/>
              </a:pPr>
              <a:t>10</a:t>
            </a:fld>
            <a:endParaRPr kumimoji="0" lang="en-US" altLang="zh-CN" sz="20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425D605-C12A-404A-8A7F-1C94DF61AB04}"/>
              </a:ext>
            </a:extLst>
          </p:cNvPr>
          <p:cNvSpPr txBox="1"/>
          <p:nvPr/>
        </p:nvSpPr>
        <p:spPr>
          <a:xfrm>
            <a:off x="2855640" y="1214422"/>
            <a:ext cx="602644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传统排课模式：教务处集中安排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B22FD1F-8A69-4159-8462-3D77F9A33822}"/>
              </a:ext>
            </a:extLst>
          </p:cNvPr>
          <p:cNvSpPr/>
          <p:nvPr/>
        </p:nvSpPr>
        <p:spPr>
          <a:xfrm>
            <a:off x="1775520" y="292034"/>
            <a:ext cx="42979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kumimoji="0" lang="zh-CN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第三步：具体排课</a:t>
            </a:r>
            <a:endParaRPr kumimoji="0" lang="en-US" altLang="zh-CN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99456" y="1214422"/>
            <a:ext cx="9501920" cy="5347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3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常规操作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，详见</a:t>
            </a:r>
            <a:r>
              <a:rPr lang="en-US" altLang="zh-CN" sz="2800" b="1" i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《</a:t>
            </a:r>
            <a:r>
              <a:rPr lang="zh-CN" altLang="en-US" sz="2800" b="1" i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录屏讲解</a:t>
            </a:r>
            <a:r>
              <a:rPr lang="en-US" altLang="zh-CN" sz="2800" b="1" i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2-</a:t>
            </a:r>
            <a:r>
              <a:rPr lang="zh-CN" altLang="en-US" sz="2800" b="1" i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具体排课之常规操作</a:t>
            </a:r>
            <a:r>
              <a:rPr lang="en-US" altLang="zh-CN" sz="2800" b="1" i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》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3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300" b="1" dirty="0">
                <a:solidFill>
                  <a:srgbClr val="1D68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涵盖：增加、删除、修改排课窗口；单独教学班排课、批量排课等。</a:t>
            </a:r>
            <a:endParaRPr lang="en-US" altLang="zh-CN" sz="2300" b="1" dirty="0">
              <a:solidFill>
                <a:srgbClr val="1D68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3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教师套排课程，可以查看排课界面的“教师所有课程列表区”。</a:t>
            </a:r>
            <a:endParaRPr lang="en-US" altLang="zh-CN" sz="23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reflection blurRad="6350" stA="60000" endA="900" endPos="580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u"/>
            </a:pPr>
            <a:r>
              <a:rPr lang="zh-CN" altLang="en-US" sz="3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特殊操作，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详见</a:t>
            </a:r>
            <a:r>
              <a:rPr lang="en-US" altLang="zh-CN" sz="2800" b="1" i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《</a:t>
            </a:r>
            <a:r>
              <a:rPr lang="zh-CN" altLang="en-US" sz="2800" b="1" i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录屏讲解</a:t>
            </a:r>
            <a:r>
              <a:rPr lang="en-US" altLang="zh-CN" sz="2800" b="1" i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3-</a:t>
            </a:r>
            <a:r>
              <a:rPr lang="zh-CN" altLang="en-US" sz="2800" b="1" i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具体排课之特殊操作</a:t>
            </a:r>
            <a:r>
              <a:rPr lang="en-US" altLang="zh-CN" sz="2800" b="1" i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》</a:t>
            </a:r>
            <a:r>
              <a:rPr lang="zh-CN" altLang="en-US" sz="2800" b="1" i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。</a:t>
            </a:r>
            <a:endParaRPr lang="en-US" altLang="zh-CN" sz="2800" b="1" i="1" dirty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300" b="1" dirty="0">
                <a:solidFill>
                  <a:srgbClr val="1D68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300" b="1" dirty="0">
                <a:solidFill>
                  <a:srgbClr val="1D68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300" b="1" dirty="0">
                <a:solidFill>
                  <a:srgbClr val="1D68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300" b="1" dirty="0">
                <a:solidFill>
                  <a:srgbClr val="1D68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节连排或</a:t>
            </a:r>
            <a:r>
              <a:rPr lang="en-US" altLang="zh-CN" sz="2300" b="1" dirty="0">
                <a:solidFill>
                  <a:srgbClr val="1D68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300" b="1" dirty="0">
                <a:solidFill>
                  <a:srgbClr val="1D68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节连排；</a:t>
            </a:r>
            <a:endParaRPr lang="en-US" altLang="zh-CN" sz="2300" b="1" dirty="0">
              <a:solidFill>
                <a:srgbClr val="1D68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300" b="1" dirty="0">
                <a:solidFill>
                  <a:srgbClr val="1D68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300" b="1" dirty="0">
                <a:solidFill>
                  <a:srgbClr val="1D68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、相同时间多选一课程排课，也就是时间冲突排课；</a:t>
            </a:r>
            <a:endParaRPr lang="en-US" altLang="zh-CN" sz="2300" b="1" dirty="0">
              <a:solidFill>
                <a:srgbClr val="1D68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300" b="1" dirty="0">
                <a:solidFill>
                  <a:srgbClr val="1D68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300" b="1" dirty="0">
                <a:solidFill>
                  <a:srgbClr val="1D68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、必修和选修并班排课；</a:t>
            </a:r>
            <a:endParaRPr lang="en-US" altLang="zh-CN" sz="2300" b="1" dirty="0">
              <a:solidFill>
                <a:srgbClr val="1D68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300" b="1" dirty="0">
                <a:solidFill>
                  <a:srgbClr val="1D68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300" b="1" dirty="0">
                <a:solidFill>
                  <a:srgbClr val="1D68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、不排上课时间的课程排课；</a:t>
            </a:r>
            <a:endParaRPr lang="en-US" altLang="zh-CN" sz="2300" b="1" dirty="0">
              <a:solidFill>
                <a:srgbClr val="1D68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300" b="1" dirty="0">
                <a:solidFill>
                  <a:srgbClr val="1D68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300" b="1" dirty="0">
                <a:solidFill>
                  <a:srgbClr val="1D68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、选课配置：选课备注、设置限选人数，控制学生选课界面。</a:t>
            </a:r>
          </a:p>
        </p:txBody>
      </p:sp>
    </p:spTree>
    <p:extLst>
      <p:ext uri="{BB962C8B-B14F-4D97-AF65-F5344CB8AC3E}">
        <p14:creationId xmlns:p14="http://schemas.microsoft.com/office/powerpoint/2010/main" val="1362189693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9" name="Rectangle 3">
            <a:extLst>
              <a:ext uri="{FF2B5EF4-FFF2-40B4-BE49-F238E27FC236}">
                <a16:creationId xmlns:a16="http://schemas.microsoft.com/office/drawing/2014/main" id="{9E03DF63-4852-4CB0-A6FF-217E62704B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228677"/>
            <a:ext cx="0" cy="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dirty="0">
                <a:cs typeface="+mj-cs"/>
              </a:rPr>
              <a:t>             </a:t>
            </a:r>
            <a:endParaRPr lang="zh-CN" altLang="en-US" sz="4400" kern="1200" dirty="0">
              <a:solidFill>
                <a:srgbClr val="C00000"/>
              </a:solidFill>
              <a:latin typeface="方正正大黑简体" panose="02000000000000000000" pitchFamily="2" charset="-122"/>
              <a:ea typeface="方正正大黑简体" panose="02000000000000000000" pitchFamily="2" charset="-122"/>
              <a:cs typeface="+mn-cs"/>
            </a:endParaRPr>
          </a:p>
        </p:txBody>
      </p:sp>
      <p:pic>
        <p:nvPicPr>
          <p:cNvPr id="10246" name="Picture 13" descr="庆典校标">
            <a:extLst>
              <a:ext uri="{FF2B5EF4-FFF2-40B4-BE49-F238E27FC236}">
                <a16:creationId xmlns:a16="http://schemas.microsoft.com/office/drawing/2014/main" id="{4A687D02-9241-494B-9D6B-E4FF2BBC4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30175"/>
            <a:ext cx="1266825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灯片编号占位符 1">
            <a:extLst>
              <a:ext uri="{FF2B5EF4-FFF2-40B4-BE49-F238E27FC236}">
                <a16:creationId xmlns:a16="http://schemas.microsoft.com/office/drawing/2014/main" id="{B46389C3-8F55-47C3-9690-BFD1DECB9D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91625" y="6240386"/>
            <a:ext cx="2844800" cy="476250"/>
          </a:xfrm>
        </p:spPr>
        <p:txBody>
          <a:bodyPr/>
          <a:lstStyle>
            <a:lvl1pPr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fld id="{F2D5246E-6E22-4A51-AAF1-46632390F3C6}" type="slidenum">
              <a:rPr kumimoji="0" lang="en-US" altLang="zh-CN" sz="20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defRPr/>
              </a:pPr>
              <a:t>11</a:t>
            </a:fld>
            <a:endParaRPr kumimoji="0" lang="en-US" altLang="zh-CN" sz="20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425D605-C12A-404A-8A7F-1C94DF61AB04}"/>
              </a:ext>
            </a:extLst>
          </p:cNvPr>
          <p:cNvSpPr txBox="1"/>
          <p:nvPr/>
        </p:nvSpPr>
        <p:spPr>
          <a:xfrm>
            <a:off x="2855640" y="1214422"/>
            <a:ext cx="602644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传统排课模式：教务处集中安排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B22FD1F-8A69-4159-8462-3D77F9A33822}"/>
              </a:ext>
            </a:extLst>
          </p:cNvPr>
          <p:cNvSpPr/>
          <p:nvPr/>
        </p:nvSpPr>
        <p:spPr>
          <a:xfrm>
            <a:off x="1775520" y="292034"/>
            <a:ext cx="32624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kumimoji="0" lang="zh-CN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其他重要事项</a:t>
            </a:r>
            <a:endParaRPr kumimoji="0" lang="en-US" altLang="zh-CN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8280" y="1395413"/>
            <a:ext cx="11064344" cy="4450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3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其他重要事项</a:t>
            </a:r>
            <a:endParaRPr lang="en-US" altLang="zh-CN" sz="3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300" b="1" dirty="0">
                <a:solidFill>
                  <a:srgbClr val="1D68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必须</a:t>
            </a:r>
            <a:r>
              <a:rPr lang="zh-CN" altLang="zh-CN" sz="2300" b="1" dirty="0">
                <a:solidFill>
                  <a:srgbClr val="1D68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规避</a:t>
            </a:r>
            <a:r>
              <a:rPr lang="zh-CN" altLang="en-US" sz="2300" b="1" dirty="0">
                <a:solidFill>
                  <a:srgbClr val="1D68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上课时间</a:t>
            </a:r>
            <a:r>
              <a:rPr lang="zh-CN" altLang="zh-CN" sz="2300" b="1" dirty="0">
                <a:solidFill>
                  <a:srgbClr val="1D68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冲突</a:t>
            </a:r>
            <a:r>
              <a:rPr lang="zh-CN" altLang="en-US" sz="2300" b="1" dirty="0">
                <a:solidFill>
                  <a:srgbClr val="1D68A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zh-CN" altLang="zh-CN" sz="2300" b="1" dirty="0">
                <a:solidFill>
                  <a:srgbClr val="1D68A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除非是多选一的必修课程，或者是专业选修课程实在是太多</a:t>
            </a:r>
            <a:r>
              <a:rPr lang="zh-CN" altLang="en-US" sz="2300" b="1" dirty="0">
                <a:solidFill>
                  <a:srgbClr val="1D68A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无法规避冲突</a:t>
            </a:r>
            <a:r>
              <a:rPr lang="zh-CN" altLang="zh-CN" sz="2300" b="1" dirty="0">
                <a:solidFill>
                  <a:srgbClr val="1D68A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的情况。</a:t>
            </a:r>
            <a:endParaRPr lang="en-US" altLang="zh-CN" sz="2300" b="1" dirty="0">
              <a:solidFill>
                <a:srgbClr val="1D68A6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300" b="1" dirty="0">
                <a:solidFill>
                  <a:srgbClr val="1D68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设置限选人数</a:t>
            </a:r>
            <a:r>
              <a:rPr lang="zh-CN" altLang="en-US" sz="2300" b="1" dirty="0">
                <a:solidFill>
                  <a:srgbClr val="1D68A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zh-CN" altLang="zh-CN" sz="2300" b="1" dirty="0">
                <a:solidFill>
                  <a:srgbClr val="1D68A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未设置的，系统默认为教室的“限选人数”</a:t>
            </a:r>
            <a:r>
              <a:rPr lang="zh-CN" altLang="en-US" sz="2300" b="1" dirty="0">
                <a:solidFill>
                  <a:srgbClr val="1D68A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。限选人数太大，个别教学班的选课人数可能会非常少；太小，部分学生无法选课。</a:t>
            </a:r>
            <a:endParaRPr lang="en-US" altLang="zh-CN" sz="2300" b="1" dirty="0">
              <a:solidFill>
                <a:srgbClr val="1D68A6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300" b="1" dirty="0">
                <a:solidFill>
                  <a:srgbClr val="1D68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排课协作：</a:t>
            </a:r>
            <a:r>
              <a:rPr lang="zh-CN" altLang="en-US" sz="2300" b="1" dirty="0">
                <a:solidFill>
                  <a:srgbClr val="1D68A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建议</a:t>
            </a:r>
            <a:r>
              <a:rPr lang="zh-CN" altLang="zh-CN" sz="23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以学院为单位</a:t>
            </a:r>
            <a:r>
              <a:rPr lang="zh-CN" altLang="zh-CN" sz="2300" b="1" dirty="0">
                <a:solidFill>
                  <a:srgbClr val="1D68A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统筹排课。类似</a:t>
            </a:r>
            <a:r>
              <a:rPr lang="zh-CN" altLang="zh-CN" sz="23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计金（双）跨学院培养</a:t>
            </a:r>
            <a:r>
              <a:rPr lang="zh-CN" altLang="zh-CN" sz="2300" b="1" dirty="0">
                <a:solidFill>
                  <a:srgbClr val="1D68A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的，学院之间做好沟通。类似</a:t>
            </a:r>
            <a:r>
              <a:rPr lang="zh-CN" altLang="zh-CN" sz="23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外语学院聘请商学院并班开课</a:t>
            </a:r>
            <a:r>
              <a:rPr lang="zh-CN" altLang="zh-CN" sz="2300" b="1" dirty="0">
                <a:solidFill>
                  <a:srgbClr val="1D68A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的，学生学院需要和开课学院提前做好沟通。</a:t>
            </a:r>
            <a:endParaRPr lang="zh-CN" altLang="en-US" sz="2300" b="1" dirty="0">
              <a:solidFill>
                <a:srgbClr val="1D68A6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0086098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9" name="Rectangle 3">
            <a:extLst>
              <a:ext uri="{FF2B5EF4-FFF2-40B4-BE49-F238E27FC236}">
                <a16:creationId xmlns:a16="http://schemas.microsoft.com/office/drawing/2014/main" id="{9E03DF63-4852-4CB0-A6FF-217E62704B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>
                <a:cs typeface="+mj-cs"/>
              </a:rPr>
              <a:t>             </a:t>
            </a:r>
            <a:endParaRPr lang="zh-CN" altLang="en-US" sz="4400" kern="1200" dirty="0">
              <a:solidFill>
                <a:srgbClr val="C00000"/>
              </a:solidFill>
              <a:latin typeface="方正正大黑简体" panose="02000000000000000000" pitchFamily="2" charset="-122"/>
              <a:ea typeface="方正正大黑简体" panose="02000000000000000000" pitchFamily="2" charset="-122"/>
              <a:cs typeface="+mn-cs"/>
            </a:endParaRPr>
          </a:p>
        </p:txBody>
      </p:sp>
      <p:pic>
        <p:nvPicPr>
          <p:cNvPr id="10246" name="Picture 13" descr="庆典校标">
            <a:extLst>
              <a:ext uri="{FF2B5EF4-FFF2-40B4-BE49-F238E27FC236}">
                <a16:creationId xmlns:a16="http://schemas.microsoft.com/office/drawing/2014/main" id="{4A687D02-9241-494B-9D6B-E4FF2BBC4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30175"/>
            <a:ext cx="1266825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灯片编号占位符 1">
            <a:extLst>
              <a:ext uri="{FF2B5EF4-FFF2-40B4-BE49-F238E27FC236}">
                <a16:creationId xmlns:a16="http://schemas.microsoft.com/office/drawing/2014/main" id="{B46389C3-8F55-47C3-9690-BFD1DECB9D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96599" y="6469063"/>
            <a:ext cx="539825" cy="476250"/>
          </a:xfrm>
        </p:spPr>
        <p:txBody>
          <a:bodyPr/>
          <a:lstStyle>
            <a:lvl1pPr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fld id="{F2D5246E-6E22-4A51-AAF1-46632390F3C6}" type="slidenum">
              <a:rPr kumimoji="0" lang="en-US" altLang="zh-CN" sz="20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defRPr/>
              </a:pPr>
              <a:t>12</a:t>
            </a:fld>
            <a:endParaRPr kumimoji="0" lang="en-US" altLang="zh-CN" sz="20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CB22FD1F-8A69-4159-8462-3D77F9A33822}"/>
              </a:ext>
            </a:extLst>
          </p:cNvPr>
          <p:cNvSpPr/>
          <p:nvPr/>
        </p:nvSpPr>
        <p:spPr>
          <a:xfrm>
            <a:off x="1775520" y="292034"/>
            <a:ext cx="3262432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kumimoji="0" lang="zh-CN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排课培训材料</a:t>
            </a:r>
            <a:endParaRPr kumimoji="0" lang="en-US" altLang="zh-CN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正大黑简体" panose="02000000000000000000" pitchFamily="2" charset="-122"/>
              <a:ea typeface="方正正大黑简体" panose="02000000000000000000" pitchFamily="2" charset="-122"/>
            </a:endParaRP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6330A60E-8E6E-415F-BBFD-6BEFA0F5ECF3}"/>
              </a:ext>
            </a:extLst>
          </p:cNvPr>
          <p:cNvSpPr txBox="1"/>
          <p:nvPr/>
        </p:nvSpPr>
        <p:spPr>
          <a:xfrm>
            <a:off x="4634880" y="1161567"/>
            <a:ext cx="595818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项目建设目前取得的进展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67306" y="2857496"/>
            <a:ext cx="392909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zh-CN" altLang="en-US" sz="6000" b="1" dirty="0">
                <a:solidFill>
                  <a:srgbClr val="0000CC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谢  谢！</a:t>
            </a:r>
          </a:p>
        </p:txBody>
      </p:sp>
    </p:spTree>
    <p:extLst>
      <p:ext uri="{BB962C8B-B14F-4D97-AF65-F5344CB8AC3E}">
        <p14:creationId xmlns:p14="http://schemas.microsoft.com/office/powerpoint/2010/main" val="4024063775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9" name="Rectangle 3">
            <a:extLst>
              <a:ext uri="{FF2B5EF4-FFF2-40B4-BE49-F238E27FC236}">
                <a16:creationId xmlns:a16="http://schemas.microsoft.com/office/drawing/2014/main" id="{9E03DF63-4852-4CB0-A6FF-217E62704B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228677"/>
            <a:ext cx="0" cy="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dirty="0">
                <a:cs typeface="+mj-cs"/>
              </a:rPr>
              <a:t>             </a:t>
            </a:r>
            <a:endParaRPr lang="zh-CN" altLang="en-US" sz="4400" kern="1200" dirty="0">
              <a:solidFill>
                <a:srgbClr val="C00000"/>
              </a:solidFill>
              <a:latin typeface="方正正大黑简体" panose="02000000000000000000" pitchFamily="2" charset="-122"/>
              <a:ea typeface="方正正大黑简体" panose="02000000000000000000" pitchFamily="2" charset="-122"/>
              <a:cs typeface="+mn-cs"/>
            </a:endParaRPr>
          </a:p>
        </p:txBody>
      </p:sp>
      <p:pic>
        <p:nvPicPr>
          <p:cNvPr id="10246" name="Picture 13" descr="庆典校标">
            <a:extLst>
              <a:ext uri="{FF2B5EF4-FFF2-40B4-BE49-F238E27FC236}">
                <a16:creationId xmlns:a16="http://schemas.microsoft.com/office/drawing/2014/main" id="{4A687D02-9241-494B-9D6B-E4FF2BBC4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30175"/>
            <a:ext cx="1266825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灯片编号占位符 1">
            <a:extLst>
              <a:ext uri="{FF2B5EF4-FFF2-40B4-BE49-F238E27FC236}">
                <a16:creationId xmlns:a16="http://schemas.microsoft.com/office/drawing/2014/main" id="{B46389C3-8F55-47C3-9690-BFD1DECB9D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91625" y="6240386"/>
            <a:ext cx="2844800" cy="476250"/>
          </a:xfrm>
        </p:spPr>
        <p:txBody>
          <a:bodyPr/>
          <a:lstStyle>
            <a:lvl1pPr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fld id="{F2D5246E-6E22-4A51-AAF1-46632390F3C6}" type="slidenum">
              <a:rPr kumimoji="0" lang="en-US" altLang="zh-CN" sz="20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defRPr/>
              </a:pPr>
              <a:t>2</a:t>
            </a:fld>
            <a:endParaRPr kumimoji="0" lang="en-US" altLang="zh-CN" sz="20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B22FD1F-8A69-4159-8462-3D77F9A33822}"/>
              </a:ext>
            </a:extLst>
          </p:cNvPr>
          <p:cNvSpPr/>
          <p:nvPr/>
        </p:nvSpPr>
        <p:spPr>
          <a:xfrm>
            <a:off x="1775520" y="292034"/>
            <a:ext cx="3775393" cy="6506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kumimoji="0" lang="zh-CN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第一步：合拆班</a:t>
            </a:r>
            <a:endParaRPr kumimoji="0" lang="en-US" altLang="zh-CN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27448" y="1072541"/>
            <a:ext cx="102971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合拆班</a:t>
            </a:r>
            <a:r>
              <a:rPr lang="zh-CN" altLang="en-US" sz="2800" b="1" dirty="0">
                <a:solidFill>
                  <a:srgbClr val="1D68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是把课程授课对象放到具体教学班名下的过程。</a:t>
            </a:r>
            <a:endParaRPr lang="en-US" altLang="zh-CN" sz="2800" b="1" dirty="0">
              <a:solidFill>
                <a:srgbClr val="1D68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3472" y="1894561"/>
            <a:ext cx="9721080" cy="483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657465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9" name="Rectangle 3">
            <a:extLst>
              <a:ext uri="{FF2B5EF4-FFF2-40B4-BE49-F238E27FC236}">
                <a16:creationId xmlns:a16="http://schemas.microsoft.com/office/drawing/2014/main" id="{9E03DF63-4852-4CB0-A6FF-217E62704B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228677"/>
            <a:ext cx="0" cy="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dirty="0">
                <a:cs typeface="+mj-cs"/>
              </a:rPr>
              <a:t>             </a:t>
            </a:r>
            <a:endParaRPr lang="zh-CN" altLang="en-US" sz="4400" kern="1200" dirty="0">
              <a:solidFill>
                <a:srgbClr val="C00000"/>
              </a:solidFill>
              <a:latin typeface="方正正大黑简体" panose="02000000000000000000" pitchFamily="2" charset="-122"/>
              <a:ea typeface="方正正大黑简体" panose="02000000000000000000" pitchFamily="2" charset="-122"/>
              <a:cs typeface="+mn-cs"/>
            </a:endParaRPr>
          </a:p>
        </p:txBody>
      </p:sp>
      <p:pic>
        <p:nvPicPr>
          <p:cNvPr id="10246" name="Picture 13" descr="庆典校标">
            <a:extLst>
              <a:ext uri="{FF2B5EF4-FFF2-40B4-BE49-F238E27FC236}">
                <a16:creationId xmlns:a16="http://schemas.microsoft.com/office/drawing/2014/main" id="{4A687D02-9241-494B-9D6B-E4FF2BBC4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30175"/>
            <a:ext cx="1266825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灯片编号占位符 1">
            <a:extLst>
              <a:ext uri="{FF2B5EF4-FFF2-40B4-BE49-F238E27FC236}">
                <a16:creationId xmlns:a16="http://schemas.microsoft.com/office/drawing/2014/main" id="{B46389C3-8F55-47C3-9690-BFD1DECB9D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91625" y="6240386"/>
            <a:ext cx="2844800" cy="476250"/>
          </a:xfrm>
        </p:spPr>
        <p:txBody>
          <a:bodyPr/>
          <a:lstStyle>
            <a:lvl1pPr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fld id="{F2D5246E-6E22-4A51-AAF1-46632390F3C6}" type="slidenum">
              <a:rPr kumimoji="0" lang="en-US" altLang="zh-CN" sz="20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defRPr/>
              </a:pPr>
              <a:t>3</a:t>
            </a:fld>
            <a:endParaRPr kumimoji="0" lang="en-US" altLang="zh-CN" sz="20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425D605-C12A-404A-8A7F-1C94DF61AB04}"/>
              </a:ext>
            </a:extLst>
          </p:cNvPr>
          <p:cNvSpPr txBox="1"/>
          <p:nvPr/>
        </p:nvSpPr>
        <p:spPr>
          <a:xfrm>
            <a:off x="2855640" y="1214422"/>
            <a:ext cx="602644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传统排课模式：教务处集中安排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B22FD1F-8A69-4159-8462-3D77F9A33822}"/>
              </a:ext>
            </a:extLst>
          </p:cNvPr>
          <p:cNvSpPr/>
          <p:nvPr/>
        </p:nvSpPr>
        <p:spPr>
          <a:xfrm>
            <a:off x="1775520" y="292034"/>
            <a:ext cx="3775393" cy="6506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kumimoji="0" lang="zh-CN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第一步：合拆班</a:t>
            </a:r>
            <a:endParaRPr kumimoji="0" lang="en-US" altLang="zh-CN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83432" y="1214422"/>
            <a:ext cx="10945215" cy="5254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3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排课必须先合拆班：</a:t>
            </a:r>
            <a:endParaRPr lang="en-US" altLang="zh-CN" sz="3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300" b="1" dirty="0">
                <a:solidFill>
                  <a:srgbClr val="1D68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300" b="1" dirty="0">
                <a:solidFill>
                  <a:srgbClr val="1D68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、先合拆班再排课，系统才能</a:t>
            </a:r>
            <a:r>
              <a:rPr lang="zh-CN" altLang="en-US" sz="23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检测学生上课时间是否冲突</a:t>
            </a:r>
            <a:r>
              <a:rPr lang="zh-CN" altLang="en-US" sz="2300" b="1" dirty="0">
                <a:solidFill>
                  <a:srgbClr val="1D68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，学生才能正常选课。</a:t>
            </a:r>
            <a:endParaRPr lang="en-US" altLang="zh-CN" sz="2300" b="1" dirty="0">
              <a:solidFill>
                <a:srgbClr val="1D68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300" b="1" dirty="0">
                <a:solidFill>
                  <a:srgbClr val="1D68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300" b="1" dirty="0">
                <a:solidFill>
                  <a:srgbClr val="1D68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3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上课时间相同</a:t>
            </a:r>
            <a:r>
              <a:rPr lang="zh-CN" altLang="en-US" sz="2300" b="1" dirty="0">
                <a:solidFill>
                  <a:srgbClr val="1D68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的教学班可以指定相同的大组名。相同大组名的教学班是平行班，可以实现批量排课，选课时其学生对象可以选择平行班中的任意一个教学班。</a:t>
            </a:r>
            <a:endParaRPr lang="en-US" altLang="zh-CN" sz="2300" b="1" dirty="0">
              <a:solidFill>
                <a:srgbClr val="1D68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300" b="1" dirty="0">
                <a:solidFill>
                  <a:srgbClr val="1D68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300" b="1" dirty="0">
                <a:solidFill>
                  <a:srgbClr val="1D68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3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上课时间不同，不能指定相同大组名</a:t>
            </a:r>
            <a:r>
              <a:rPr lang="zh-CN" altLang="en-US" sz="2300" b="1" dirty="0">
                <a:solidFill>
                  <a:srgbClr val="1D68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。选课第</a:t>
            </a:r>
            <a:r>
              <a:rPr lang="en-US" altLang="zh-CN" sz="2300" b="1" dirty="0">
                <a:solidFill>
                  <a:srgbClr val="1D68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300" b="1" dirty="0">
                <a:solidFill>
                  <a:srgbClr val="1D68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轮和第</a:t>
            </a:r>
            <a:r>
              <a:rPr lang="en-US" altLang="zh-CN" sz="2300" b="1" dirty="0">
                <a:solidFill>
                  <a:srgbClr val="1D68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300" b="1" dirty="0">
                <a:solidFill>
                  <a:srgbClr val="1D68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轮，其学生对象只能选择本大组名，不能选择其他大组名的教学班，防止学生抢占上课时间；第</a:t>
            </a:r>
            <a:r>
              <a:rPr lang="en-US" altLang="zh-CN" sz="2300" b="1" dirty="0">
                <a:solidFill>
                  <a:srgbClr val="1D68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300" b="1" dirty="0">
                <a:solidFill>
                  <a:srgbClr val="1D68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轮和第</a:t>
            </a:r>
            <a:r>
              <a:rPr lang="en-US" altLang="zh-CN" sz="2300" b="1" dirty="0">
                <a:solidFill>
                  <a:srgbClr val="1D68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300" b="1" dirty="0">
                <a:solidFill>
                  <a:srgbClr val="1D68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轮可以跨选其他大组名的教学班。</a:t>
            </a:r>
            <a:endParaRPr lang="en-US" altLang="zh-CN" sz="2300" b="1" dirty="0">
              <a:solidFill>
                <a:srgbClr val="1D68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zh-CN" altLang="en-US" sz="3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合拆班具体操作讲解，详见</a:t>
            </a:r>
            <a:r>
              <a:rPr lang="en-US" altLang="zh-CN" sz="3200" b="1" i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《</a:t>
            </a:r>
            <a:r>
              <a:rPr lang="zh-CN" altLang="en-US" sz="3200" b="1" i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录屏讲解</a:t>
            </a:r>
            <a:r>
              <a:rPr lang="en-US" altLang="zh-CN" sz="3200" b="1" i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1-</a:t>
            </a:r>
            <a:r>
              <a:rPr lang="zh-CN" altLang="en-US" sz="3200" b="1" i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合拆班</a:t>
            </a:r>
            <a:r>
              <a:rPr lang="en-US" altLang="zh-CN" sz="3200" b="1" i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》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300" b="1" dirty="0">
                <a:solidFill>
                  <a:srgbClr val="1D68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涵盖：对教学班指定大组名、系统自动合拆班、手工合拆班、微调等。</a:t>
            </a:r>
          </a:p>
        </p:txBody>
      </p:sp>
    </p:spTree>
    <p:extLst>
      <p:ext uri="{BB962C8B-B14F-4D97-AF65-F5344CB8AC3E}">
        <p14:creationId xmlns:p14="http://schemas.microsoft.com/office/powerpoint/2010/main" val="1878211604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9" name="Rectangle 3">
            <a:extLst>
              <a:ext uri="{FF2B5EF4-FFF2-40B4-BE49-F238E27FC236}">
                <a16:creationId xmlns:a16="http://schemas.microsoft.com/office/drawing/2014/main" id="{9E03DF63-4852-4CB0-A6FF-217E62704B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228677"/>
            <a:ext cx="0" cy="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dirty="0">
                <a:cs typeface="+mj-cs"/>
              </a:rPr>
              <a:t>             </a:t>
            </a:r>
            <a:endParaRPr lang="zh-CN" altLang="en-US" sz="4400" kern="1200" dirty="0">
              <a:solidFill>
                <a:srgbClr val="C00000"/>
              </a:solidFill>
              <a:latin typeface="方正正大黑简体" panose="02000000000000000000" pitchFamily="2" charset="-122"/>
              <a:ea typeface="方正正大黑简体" panose="02000000000000000000" pitchFamily="2" charset="-122"/>
              <a:cs typeface="+mn-cs"/>
            </a:endParaRPr>
          </a:p>
        </p:txBody>
      </p:sp>
      <p:pic>
        <p:nvPicPr>
          <p:cNvPr id="10246" name="Picture 13" descr="庆典校标">
            <a:extLst>
              <a:ext uri="{FF2B5EF4-FFF2-40B4-BE49-F238E27FC236}">
                <a16:creationId xmlns:a16="http://schemas.microsoft.com/office/drawing/2014/main" id="{4A687D02-9241-494B-9D6B-E4FF2BBC4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30175"/>
            <a:ext cx="1266825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灯片编号占位符 1">
            <a:extLst>
              <a:ext uri="{FF2B5EF4-FFF2-40B4-BE49-F238E27FC236}">
                <a16:creationId xmlns:a16="http://schemas.microsoft.com/office/drawing/2014/main" id="{B46389C3-8F55-47C3-9690-BFD1DECB9D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91625" y="6240386"/>
            <a:ext cx="2844800" cy="476250"/>
          </a:xfrm>
        </p:spPr>
        <p:txBody>
          <a:bodyPr/>
          <a:lstStyle>
            <a:lvl1pPr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fld id="{F2D5246E-6E22-4A51-AAF1-46632390F3C6}" type="slidenum">
              <a:rPr kumimoji="0" lang="en-US" altLang="zh-CN" sz="20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defRPr/>
              </a:pPr>
              <a:t>4</a:t>
            </a:fld>
            <a:endParaRPr kumimoji="0" lang="en-US" altLang="zh-CN" sz="20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425D605-C12A-404A-8A7F-1C94DF61AB04}"/>
              </a:ext>
            </a:extLst>
          </p:cNvPr>
          <p:cNvSpPr txBox="1"/>
          <p:nvPr/>
        </p:nvSpPr>
        <p:spPr>
          <a:xfrm>
            <a:off x="2855640" y="1214422"/>
            <a:ext cx="602644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传统排课模式：教务处集中安排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B22FD1F-8A69-4159-8462-3D77F9A33822}"/>
              </a:ext>
            </a:extLst>
          </p:cNvPr>
          <p:cNvSpPr/>
          <p:nvPr/>
        </p:nvSpPr>
        <p:spPr>
          <a:xfrm>
            <a:off x="1775520" y="292034"/>
            <a:ext cx="65453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kumimoji="0" lang="zh-CN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第二步：排课维度须知（</a:t>
            </a:r>
            <a:r>
              <a:rPr kumimoji="0" lang="en-US" altLang="zh-C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1</a:t>
            </a:r>
            <a:r>
              <a:rPr kumimoji="0" lang="zh-CN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）</a:t>
            </a:r>
            <a:endParaRPr kumimoji="0" lang="en-US" altLang="zh-CN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85837" y="1325097"/>
            <a:ext cx="10366747" cy="1315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3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系统里面的节次和师生口中节次不同：</a:t>
            </a:r>
            <a:r>
              <a:rPr lang="zh-CN" altLang="en-US" sz="2300" b="1" dirty="0">
                <a:solidFill>
                  <a:srgbClr val="1D68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系统里面将</a:t>
            </a:r>
            <a:r>
              <a:rPr lang="en-US" altLang="zh-CN" sz="2300" b="1" dirty="0">
                <a:solidFill>
                  <a:srgbClr val="1D68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r>
              <a:rPr lang="zh-CN" altLang="zh-CN" sz="2300" b="1" dirty="0">
                <a:solidFill>
                  <a:srgbClr val="1D68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节作为中午时间窗口，</a:t>
            </a:r>
            <a:r>
              <a:rPr lang="en-US" altLang="zh-CN" sz="2300" b="1" dirty="0">
                <a:solidFill>
                  <a:srgbClr val="1D68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2300" b="1" dirty="0">
                <a:solidFill>
                  <a:srgbClr val="1D68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节作为下午</a:t>
            </a:r>
            <a:r>
              <a:rPr lang="zh-CN" altLang="en-US" sz="2300" b="1" dirty="0">
                <a:solidFill>
                  <a:srgbClr val="1D68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放学</a:t>
            </a:r>
            <a:r>
              <a:rPr lang="zh-CN" altLang="zh-CN" sz="2300" b="1" dirty="0">
                <a:solidFill>
                  <a:srgbClr val="1D68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后时间窗口</a:t>
            </a:r>
            <a:r>
              <a:rPr lang="zh-CN" altLang="en-US" sz="2300" b="1" dirty="0">
                <a:solidFill>
                  <a:srgbClr val="1D68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。详细</a:t>
            </a:r>
            <a:r>
              <a:rPr lang="zh-CN" altLang="zh-CN" sz="2300" b="1" dirty="0">
                <a:solidFill>
                  <a:srgbClr val="1D68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对应关系</a:t>
            </a:r>
            <a:r>
              <a:rPr lang="zh-CN" altLang="en-US" sz="2300" b="1" dirty="0">
                <a:solidFill>
                  <a:srgbClr val="1D68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如下</a:t>
            </a:r>
            <a:r>
              <a:rPr lang="zh-CN" altLang="zh-CN" sz="2300" b="1" dirty="0">
                <a:solidFill>
                  <a:srgbClr val="1D68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2300" b="1" dirty="0">
              <a:solidFill>
                <a:srgbClr val="1D68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606794"/>
              </p:ext>
            </p:extLst>
          </p:nvPr>
        </p:nvGraphicFramePr>
        <p:xfrm>
          <a:off x="985837" y="2965060"/>
          <a:ext cx="4966147" cy="31282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41811">
                  <a:extLst>
                    <a:ext uri="{9D8B030D-6E8A-4147-A177-3AD203B41FA5}">
                      <a16:colId xmlns:a16="http://schemas.microsoft.com/office/drawing/2014/main" val="1882263326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1667488608"/>
                    </a:ext>
                  </a:extLst>
                </a:gridCol>
              </a:tblGrid>
              <a:tr h="441634">
                <a:tc>
                  <a:txBody>
                    <a:bodyPr/>
                    <a:lstStyle/>
                    <a:p>
                      <a:r>
                        <a:rPr lang="zh-CN" altLang="en-US" dirty="0"/>
                        <a:t>系统里面的节次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师生口中的节次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400571"/>
                  </a:ext>
                </a:extLst>
              </a:tr>
              <a:tr h="44776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>
                          <a:effectLst/>
                        </a:rPr>
                        <a:t>01-04</a:t>
                      </a:r>
                      <a:r>
                        <a:rPr lang="zh-CN" altLang="zh-CN" sz="1800" kern="1200" dirty="0">
                          <a:effectLst/>
                        </a:rPr>
                        <a:t>节</a:t>
                      </a:r>
                      <a:endParaRPr lang="zh-CN" altLang="en-US" dirty="0">
                        <a:latin typeface="华文仿宋" panose="02010600040101010101" pitchFamily="2" charset="-122"/>
                        <a:ea typeface="华文仿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>
                          <a:effectLst/>
                        </a:rPr>
                        <a:t>01-04</a:t>
                      </a:r>
                      <a:r>
                        <a:rPr lang="zh-CN" altLang="zh-CN" sz="1800" kern="1200" dirty="0">
                          <a:effectLst/>
                        </a:rPr>
                        <a:t>节</a:t>
                      </a:r>
                      <a:endParaRPr lang="zh-CN" altLang="en-US" dirty="0">
                        <a:latin typeface="华文仿宋" panose="02010600040101010101" pitchFamily="2" charset="-122"/>
                        <a:ea typeface="华文仿宋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9236785"/>
                  </a:ext>
                </a:extLst>
              </a:tr>
              <a:tr h="44776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dirty="0">
                          <a:solidFill>
                            <a:srgbClr val="FF0000"/>
                          </a:solidFill>
                          <a:effectLst/>
                        </a:rPr>
                        <a:t>05</a:t>
                      </a:r>
                      <a:r>
                        <a:rPr lang="zh-CN" altLang="zh-CN" sz="1800" b="1" kern="1200" dirty="0">
                          <a:solidFill>
                            <a:srgbClr val="FF0000"/>
                          </a:solidFill>
                          <a:effectLst/>
                        </a:rPr>
                        <a:t>节</a:t>
                      </a:r>
                      <a:endParaRPr lang="zh-CN" altLang="en-US" b="1" dirty="0">
                        <a:solidFill>
                          <a:srgbClr val="FF0000"/>
                        </a:solidFill>
                        <a:latin typeface="华文仿宋" panose="02010600040101010101" pitchFamily="2" charset="-122"/>
                        <a:ea typeface="华文仿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1800" kern="1200" dirty="0">
                          <a:effectLst/>
                        </a:rPr>
                        <a:t>中午</a:t>
                      </a:r>
                      <a:endParaRPr lang="zh-CN" altLang="en-US" dirty="0">
                        <a:latin typeface="华文仿宋" panose="02010600040101010101" pitchFamily="2" charset="-122"/>
                        <a:ea typeface="华文仿宋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78697"/>
                  </a:ext>
                </a:extLst>
              </a:tr>
              <a:tr h="44776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>
                          <a:effectLst/>
                        </a:rPr>
                        <a:t>06-07</a:t>
                      </a:r>
                      <a:r>
                        <a:rPr lang="zh-CN" altLang="zh-CN" sz="1800" kern="1200" dirty="0">
                          <a:effectLst/>
                        </a:rPr>
                        <a:t>节</a:t>
                      </a:r>
                      <a:endParaRPr lang="zh-CN" altLang="en-US" dirty="0">
                        <a:latin typeface="华文仿宋" panose="02010600040101010101" pitchFamily="2" charset="-122"/>
                        <a:ea typeface="华文仿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>
                          <a:effectLst/>
                        </a:rPr>
                        <a:t>05-06</a:t>
                      </a:r>
                      <a:r>
                        <a:rPr lang="zh-CN" altLang="zh-CN" sz="1800" kern="1200" dirty="0">
                          <a:effectLst/>
                        </a:rPr>
                        <a:t>节，或者下午</a:t>
                      </a:r>
                      <a:r>
                        <a:rPr lang="en-US" altLang="zh-CN" sz="1800" kern="1200" dirty="0">
                          <a:effectLst/>
                        </a:rPr>
                        <a:t>01-02</a:t>
                      </a:r>
                      <a:r>
                        <a:rPr lang="zh-CN" altLang="zh-CN" sz="1800" kern="1200" dirty="0">
                          <a:effectLst/>
                        </a:rPr>
                        <a:t>节</a:t>
                      </a:r>
                      <a:endParaRPr lang="zh-CN" altLang="en-US" dirty="0">
                        <a:latin typeface="华文仿宋" panose="02010600040101010101" pitchFamily="2" charset="-122"/>
                        <a:ea typeface="华文仿宋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09320"/>
                  </a:ext>
                </a:extLst>
              </a:tr>
              <a:tr h="44776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>
                          <a:effectLst/>
                        </a:rPr>
                        <a:t>08-09</a:t>
                      </a:r>
                      <a:r>
                        <a:rPr lang="zh-CN" altLang="zh-CN" sz="1800" kern="1200" dirty="0">
                          <a:effectLst/>
                        </a:rPr>
                        <a:t>节</a:t>
                      </a:r>
                      <a:endParaRPr lang="zh-CN" altLang="en-US" dirty="0">
                        <a:latin typeface="华文仿宋" panose="02010600040101010101" pitchFamily="2" charset="-122"/>
                        <a:ea typeface="华文仿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>
                          <a:effectLst/>
                        </a:rPr>
                        <a:t>07-08</a:t>
                      </a:r>
                      <a:r>
                        <a:rPr lang="zh-CN" altLang="zh-CN" sz="1800" kern="1200" dirty="0">
                          <a:effectLst/>
                        </a:rPr>
                        <a:t>节，或者下午</a:t>
                      </a:r>
                      <a:r>
                        <a:rPr lang="en-US" altLang="zh-CN" sz="1800" kern="1200" dirty="0">
                          <a:effectLst/>
                        </a:rPr>
                        <a:t>03-04</a:t>
                      </a:r>
                      <a:r>
                        <a:rPr lang="zh-CN" altLang="zh-CN" sz="1800" kern="1200" dirty="0">
                          <a:effectLst/>
                        </a:rPr>
                        <a:t>节</a:t>
                      </a:r>
                      <a:endParaRPr lang="zh-CN" altLang="en-US" dirty="0">
                        <a:latin typeface="华文仿宋" panose="02010600040101010101" pitchFamily="2" charset="-122"/>
                        <a:ea typeface="华文仿宋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084826"/>
                  </a:ext>
                </a:extLst>
              </a:tr>
              <a:tr h="44776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dirty="0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r>
                        <a:rPr lang="zh-CN" altLang="zh-CN" sz="1800" b="1" kern="1200" dirty="0">
                          <a:solidFill>
                            <a:srgbClr val="FF0000"/>
                          </a:solidFill>
                          <a:effectLst/>
                        </a:rPr>
                        <a:t>节</a:t>
                      </a:r>
                      <a:endParaRPr lang="zh-CN" altLang="en-US" b="1" dirty="0">
                        <a:solidFill>
                          <a:srgbClr val="FF0000"/>
                        </a:solidFill>
                        <a:latin typeface="华文仿宋" panose="02010600040101010101" pitchFamily="2" charset="-122"/>
                        <a:ea typeface="华文仿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1800" kern="1200" dirty="0">
                          <a:effectLst/>
                        </a:rPr>
                        <a:t>下午放学，晚上上课前</a:t>
                      </a:r>
                      <a:endParaRPr lang="zh-CN" altLang="en-US" dirty="0">
                        <a:latin typeface="华文仿宋" panose="02010600040101010101" pitchFamily="2" charset="-122"/>
                        <a:ea typeface="华文仿宋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96486"/>
                  </a:ext>
                </a:extLst>
              </a:tr>
              <a:tr h="44776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>
                          <a:effectLst/>
                        </a:rPr>
                        <a:t>11-14</a:t>
                      </a:r>
                      <a:r>
                        <a:rPr lang="zh-CN" altLang="zh-CN" sz="1800" kern="1200" dirty="0">
                          <a:effectLst/>
                        </a:rPr>
                        <a:t>节</a:t>
                      </a:r>
                      <a:endParaRPr lang="zh-CN" altLang="en-US" dirty="0">
                        <a:latin typeface="华文仿宋" panose="02010600040101010101" pitchFamily="2" charset="-122"/>
                        <a:ea typeface="华文仿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>
                          <a:effectLst/>
                        </a:rPr>
                        <a:t>09-12</a:t>
                      </a:r>
                      <a:r>
                        <a:rPr lang="zh-CN" altLang="zh-CN" sz="1800" kern="1200" dirty="0">
                          <a:effectLst/>
                        </a:rPr>
                        <a:t>节，或者晚上</a:t>
                      </a:r>
                      <a:endParaRPr lang="zh-CN" altLang="en-US" dirty="0">
                        <a:latin typeface="华文仿宋" panose="02010600040101010101" pitchFamily="2" charset="-122"/>
                        <a:ea typeface="华文仿宋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8408682"/>
                  </a:ext>
                </a:extLst>
              </a:tr>
            </a:tbl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917" y="2932564"/>
            <a:ext cx="4873094" cy="330782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171913" y="6229028"/>
            <a:ext cx="3036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对应关系表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673330" y="6273690"/>
            <a:ext cx="3036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排课窗口界面</a:t>
            </a:r>
          </a:p>
        </p:txBody>
      </p:sp>
    </p:spTree>
    <p:extLst>
      <p:ext uri="{BB962C8B-B14F-4D97-AF65-F5344CB8AC3E}">
        <p14:creationId xmlns:p14="http://schemas.microsoft.com/office/powerpoint/2010/main" val="3967244243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9" name="Rectangle 3">
            <a:extLst>
              <a:ext uri="{FF2B5EF4-FFF2-40B4-BE49-F238E27FC236}">
                <a16:creationId xmlns:a16="http://schemas.microsoft.com/office/drawing/2014/main" id="{9E03DF63-4852-4CB0-A6FF-217E62704B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228677"/>
            <a:ext cx="0" cy="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dirty="0">
                <a:cs typeface="+mj-cs"/>
              </a:rPr>
              <a:t>             </a:t>
            </a:r>
            <a:endParaRPr lang="zh-CN" altLang="en-US" sz="4400" kern="1200" dirty="0">
              <a:solidFill>
                <a:srgbClr val="C00000"/>
              </a:solidFill>
              <a:latin typeface="方正正大黑简体" panose="02000000000000000000" pitchFamily="2" charset="-122"/>
              <a:ea typeface="方正正大黑简体" panose="02000000000000000000" pitchFamily="2" charset="-122"/>
              <a:cs typeface="+mn-cs"/>
            </a:endParaRPr>
          </a:p>
        </p:txBody>
      </p:sp>
      <p:pic>
        <p:nvPicPr>
          <p:cNvPr id="10246" name="Picture 13" descr="庆典校标">
            <a:extLst>
              <a:ext uri="{FF2B5EF4-FFF2-40B4-BE49-F238E27FC236}">
                <a16:creationId xmlns:a16="http://schemas.microsoft.com/office/drawing/2014/main" id="{4A687D02-9241-494B-9D6B-E4FF2BBC4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30175"/>
            <a:ext cx="1266825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灯片编号占位符 1">
            <a:extLst>
              <a:ext uri="{FF2B5EF4-FFF2-40B4-BE49-F238E27FC236}">
                <a16:creationId xmlns:a16="http://schemas.microsoft.com/office/drawing/2014/main" id="{B46389C3-8F55-47C3-9690-BFD1DECB9D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91625" y="6240386"/>
            <a:ext cx="2844800" cy="476250"/>
          </a:xfrm>
        </p:spPr>
        <p:txBody>
          <a:bodyPr/>
          <a:lstStyle>
            <a:lvl1pPr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fld id="{F2D5246E-6E22-4A51-AAF1-46632390F3C6}" type="slidenum">
              <a:rPr kumimoji="0" lang="en-US" altLang="zh-CN" sz="20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defRPr/>
              </a:pPr>
              <a:t>5</a:t>
            </a:fld>
            <a:endParaRPr kumimoji="0" lang="en-US" altLang="zh-CN" sz="20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425D605-C12A-404A-8A7F-1C94DF61AB04}"/>
              </a:ext>
            </a:extLst>
          </p:cNvPr>
          <p:cNvSpPr txBox="1"/>
          <p:nvPr/>
        </p:nvSpPr>
        <p:spPr>
          <a:xfrm>
            <a:off x="2855640" y="1214422"/>
            <a:ext cx="602644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传统排课模式：教务处集中安排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B22FD1F-8A69-4159-8462-3D77F9A33822}"/>
              </a:ext>
            </a:extLst>
          </p:cNvPr>
          <p:cNvSpPr/>
          <p:nvPr/>
        </p:nvSpPr>
        <p:spPr>
          <a:xfrm>
            <a:off x="1775520" y="292034"/>
            <a:ext cx="66319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kumimoji="0" lang="zh-CN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第二步：排课维度须知（</a:t>
            </a:r>
            <a:r>
              <a:rPr kumimoji="0" lang="en-US" altLang="zh-C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2</a:t>
            </a:r>
            <a:r>
              <a:rPr kumimoji="0" lang="zh-CN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）</a:t>
            </a:r>
            <a:endParaRPr kumimoji="0" lang="en-US" altLang="zh-CN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41219" y="1525294"/>
            <a:ext cx="6478315" cy="4315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zh-CN" sz="3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排课界面的“开课时间”：</a:t>
            </a:r>
            <a:r>
              <a:rPr lang="zh-CN" altLang="zh-CN" sz="2300" b="1" dirty="0">
                <a:solidFill>
                  <a:srgbClr val="1D68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左起第</a:t>
            </a:r>
            <a:r>
              <a:rPr lang="en-US" altLang="zh-CN" sz="2300" b="1" dirty="0">
                <a:solidFill>
                  <a:srgbClr val="1D68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sz="2300" b="1" dirty="0">
                <a:solidFill>
                  <a:srgbClr val="1D68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位数字表示周几，之后每两位数字代表一个节次。例如，</a:t>
            </a:r>
            <a:r>
              <a:rPr lang="en-US" altLang="zh-CN" sz="2300" b="1" dirty="0">
                <a:solidFill>
                  <a:srgbClr val="1D68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201020304</a:t>
            </a:r>
            <a:r>
              <a:rPr lang="zh-CN" altLang="zh-CN" sz="2300" b="1" dirty="0">
                <a:solidFill>
                  <a:srgbClr val="1D68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表示周二的</a:t>
            </a:r>
            <a:r>
              <a:rPr lang="en-US" altLang="zh-CN" sz="2300" b="1" dirty="0">
                <a:solidFill>
                  <a:srgbClr val="1D68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r>
              <a:rPr lang="zh-CN" altLang="zh-CN" sz="2300" b="1" dirty="0">
                <a:solidFill>
                  <a:srgbClr val="1D68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节、</a:t>
            </a:r>
            <a:r>
              <a:rPr lang="en-US" altLang="zh-CN" sz="2300" b="1" dirty="0">
                <a:solidFill>
                  <a:srgbClr val="1D68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r>
              <a:rPr lang="zh-CN" altLang="zh-CN" sz="2300" b="1" dirty="0">
                <a:solidFill>
                  <a:srgbClr val="1D68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节、</a:t>
            </a:r>
            <a:r>
              <a:rPr lang="en-US" altLang="zh-CN" sz="2300" b="1" dirty="0">
                <a:solidFill>
                  <a:srgbClr val="1D68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r>
              <a:rPr lang="zh-CN" altLang="zh-CN" sz="2300" b="1" dirty="0">
                <a:solidFill>
                  <a:srgbClr val="1D68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节和</a:t>
            </a:r>
            <a:r>
              <a:rPr lang="en-US" altLang="zh-CN" sz="2300" b="1" dirty="0">
                <a:solidFill>
                  <a:srgbClr val="1D68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r>
              <a:rPr lang="zh-CN" altLang="zh-CN" sz="2300" b="1" dirty="0">
                <a:solidFill>
                  <a:srgbClr val="1D68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节；</a:t>
            </a:r>
            <a:r>
              <a:rPr lang="en-US" altLang="zh-CN" sz="2300" b="1" dirty="0">
                <a:solidFill>
                  <a:srgbClr val="1D68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20104</a:t>
            </a:r>
            <a:r>
              <a:rPr lang="zh-CN" altLang="zh-CN" sz="2300" b="1" dirty="0">
                <a:solidFill>
                  <a:srgbClr val="1D68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只表示周二的</a:t>
            </a:r>
            <a:r>
              <a:rPr lang="en-US" altLang="zh-CN" sz="2300" b="1" dirty="0">
                <a:solidFill>
                  <a:srgbClr val="1D68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r>
              <a:rPr lang="zh-CN" altLang="zh-CN" sz="2300" b="1" dirty="0">
                <a:solidFill>
                  <a:srgbClr val="1D68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节和</a:t>
            </a:r>
            <a:r>
              <a:rPr lang="en-US" altLang="zh-CN" sz="2300" b="1" dirty="0">
                <a:solidFill>
                  <a:srgbClr val="1D68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r>
              <a:rPr lang="zh-CN" altLang="zh-CN" sz="2300" b="1" dirty="0">
                <a:solidFill>
                  <a:srgbClr val="1D68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节，不包括</a:t>
            </a:r>
            <a:r>
              <a:rPr lang="en-US" altLang="zh-CN" sz="2300" b="1" dirty="0">
                <a:solidFill>
                  <a:srgbClr val="1D68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r>
              <a:rPr lang="zh-CN" altLang="zh-CN" sz="2300" b="1" dirty="0">
                <a:solidFill>
                  <a:srgbClr val="1D68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节和</a:t>
            </a:r>
            <a:r>
              <a:rPr lang="en-US" altLang="zh-CN" sz="2300" b="1" dirty="0">
                <a:solidFill>
                  <a:srgbClr val="1D68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r>
              <a:rPr lang="zh-CN" altLang="zh-CN" sz="2300" b="1" dirty="0">
                <a:solidFill>
                  <a:srgbClr val="1D68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节！！！</a:t>
            </a:r>
            <a:endParaRPr lang="zh-CN" altLang="en-US" sz="2300" b="1" dirty="0">
              <a:solidFill>
                <a:srgbClr val="1D68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zh-CN" sz="2300" b="1" dirty="0">
              <a:solidFill>
                <a:srgbClr val="1D68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4152" y="1646726"/>
            <a:ext cx="4320480" cy="428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415159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9" name="Rectangle 3">
            <a:extLst>
              <a:ext uri="{FF2B5EF4-FFF2-40B4-BE49-F238E27FC236}">
                <a16:creationId xmlns:a16="http://schemas.microsoft.com/office/drawing/2014/main" id="{9E03DF63-4852-4CB0-A6FF-217E62704B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228677"/>
            <a:ext cx="0" cy="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dirty="0">
                <a:cs typeface="+mj-cs"/>
              </a:rPr>
              <a:t>             </a:t>
            </a:r>
            <a:endParaRPr lang="zh-CN" altLang="en-US" sz="4400" kern="1200" dirty="0">
              <a:solidFill>
                <a:srgbClr val="C00000"/>
              </a:solidFill>
              <a:latin typeface="方正正大黑简体" panose="02000000000000000000" pitchFamily="2" charset="-122"/>
              <a:ea typeface="方正正大黑简体" panose="02000000000000000000" pitchFamily="2" charset="-122"/>
              <a:cs typeface="+mn-cs"/>
            </a:endParaRPr>
          </a:p>
        </p:txBody>
      </p:sp>
      <p:pic>
        <p:nvPicPr>
          <p:cNvPr id="10246" name="Picture 13" descr="庆典校标">
            <a:extLst>
              <a:ext uri="{FF2B5EF4-FFF2-40B4-BE49-F238E27FC236}">
                <a16:creationId xmlns:a16="http://schemas.microsoft.com/office/drawing/2014/main" id="{4A687D02-9241-494B-9D6B-E4FF2BBC4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30175"/>
            <a:ext cx="1266825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灯片编号占位符 1">
            <a:extLst>
              <a:ext uri="{FF2B5EF4-FFF2-40B4-BE49-F238E27FC236}">
                <a16:creationId xmlns:a16="http://schemas.microsoft.com/office/drawing/2014/main" id="{B46389C3-8F55-47C3-9690-BFD1DECB9D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91625" y="6240386"/>
            <a:ext cx="2844800" cy="476250"/>
          </a:xfrm>
        </p:spPr>
        <p:txBody>
          <a:bodyPr/>
          <a:lstStyle>
            <a:lvl1pPr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fld id="{F2D5246E-6E22-4A51-AAF1-46632390F3C6}" type="slidenum">
              <a:rPr kumimoji="0" lang="en-US" altLang="zh-CN" sz="20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defRPr/>
              </a:pPr>
              <a:t>6</a:t>
            </a:fld>
            <a:endParaRPr kumimoji="0" lang="en-US" altLang="zh-CN" sz="20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425D605-C12A-404A-8A7F-1C94DF61AB04}"/>
              </a:ext>
            </a:extLst>
          </p:cNvPr>
          <p:cNvSpPr txBox="1"/>
          <p:nvPr/>
        </p:nvSpPr>
        <p:spPr>
          <a:xfrm>
            <a:off x="2855640" y="1214422"/>
            <a:ext cx="602644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传统排课模式：教务处集中安排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B22FD1F-8A69-4159-8462-3D77F9A33822}"/>
              </a:ext>
            </a:extLst>
          </p:cNvPr>
          <p:cNvSpPr/>
          <p:nvPr/>
        </p:nvSpPr>
        <p:spPr>
          <a:xfrm>
            <a:off x="1775520" y="292034"/>
            <a:ext cx="66319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kumimoji="0" lang="zh-CN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第二步：排课维度须知（</a:t>
            </a:r>
            <a:r>
              <a:rPr kumimoji="0" lang="en-US" altLang="zh-C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3</a:t>
            </a:r>
            <a:r>
              <a:rPr kumimoji="0" lang="zh-CN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）</a:t>
            </a:r>
            <a:endParaRPr kumimoji="0" lang="en-US" altLang="zh-CN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51384" y="1258946"/>
            <a:ext cx="11485041" cy="2315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3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上课时间和排课起止周：</a:t>
            </a:r>
            <a:endParaRPr lang="en-US" altLang="zh-CN" sz="3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300" b="1" dirty="0">
                <a:solidFill>
                  <a:srgbClr val="1D68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上课时间</a:t>
            </a:r>
            <a:r>
              <a:rPr lang="zh-CN" altLang="zh-CN" sz="2300" b="1" dirty="0">
                <a:solidFill>
                  <a:srgbClr val="1D68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300" b="1" dirty="0">
                <a:solidFill>
                  <a:srgbClr val="1D68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周二下午、周六和周日不排课，周五晚上尽量不排，其他时间正常排课。</a:t>
            </a:r>
            <a:endParaRPr lang="en-US" altLang="zh-CN" sz="2300" b="1" dirty="0">
              <a:solidFill>
                <a:srgbClr val="1D68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300" b="1" dirty="0">
                <a:solidFill>
                  <a:srgbClr val="1D68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排课起止周：按学校校历，并结合本院实际进行安排，尤其注意大四课程。校历未发布或有调整，请参见下发的排课通知。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20241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学期为例：</a:t>
            </a:r>
            <a:endParaRPr lang="en-US" altLang="zh-CN" sz="2300" b="1" dirty="0">
              <a:solidFill>
                <a:srgbClr val="1D68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 bwMode="auto">
          <a:xfrm>
            <a:off x="803412" y="3789040"/>
            <a:ext cx="10585176" cy="2078395"/>
          </a:xfrm>
          <a:prstGeom prst="rect">
            <a:avLst/>
          </a:prstGeom>
          <a:ln w="3175">
            <a:solidFill>
              <a:srgbClr val="0F2D69"/>
            </a:solidFill>
            <a:prstDash val="lgDashDot"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latinLnBrk="1" hangingPunct="1">
              <a:lnSpc>
                <a:spcPct val="150000"/>
              </a:lnSpc>
            </a:pPr>
            <a:r>
              <a:rPr kumimoji="1" lang="zh-CN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2" charset="-122"/>
              </a:rPr>
              <a:t>学校校历：</a:t>
            </a:r>
            <a:r>
              <a:rPr lang="zh-CN" alt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2" charset="-122"/>
              </a:rPr>
              <a:t>排课通知提及，根据学校发布的</a:t>
            </a:r>
            <a:r>
              <a:rPr lang="en-US" altLang="zh-CN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2" charset="-122"/>
              </a:rPr>
              <a:t>《</a:t>
            </a:r>
            <a:r>
              <a:rPr lang="zh-CN" alt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2" charset="-122"/>
              </a:rPr>
              <a:t>华东理工大学学年教学周调整安排实施方案（试行）</a:t>
            </a:r>
            <a:r>
              <a:rPr lang="en-US" altLang="zh-CN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2" charset="-122"/>
              </a:rPr>
              <a:t>》</a:t>
            </a:r>
            <a:r>
              <a:rPr lang="zh-CN" alt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2" charset="-122"/>
              </a:rPr>
              <a:t>（校教</a:t>
            </a:r>
            <a:r>
              <a:rPr lang="en-US" altLang="zh-CN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2" charset="-122"/>
              </a:rPr>
              <a:t>〔2024〕13</a:t>
            </a:r>
            <a:r>
              <a:rPr lang="zh-CN" alt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2" charset="-122"/>
              </a:rPr>
              <a:t>号），自</a:t>
            </a:r>
            <a:r>
              <a:rPr lang="en-US" altLang="zh-CN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2" charset="-122"/>
              </a:rPr>
              <a:t>2024</a:t>
            </a:r>
            <a:r>
              <a:rPr lang="zh-CN" alt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2" charset="-122"/>
              </a:rPr>
              <a:t>学年起，</a:t>
            </a:r>
            <a:r>
              <a:rPr lang="en-US" altLang="zh-CN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2" charset="-122"/>
              </a:rPr>
              <a:t>1-16</a:t>
            </a:r>
            <a:r>
              <a:rPr lang="zh-CN" alt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2" charset="-122"/>
              </a:rPr>
              <a:t>周完成理论教学及实验课程教学，</a:t>
            </a:r>
            <a:r>
              <a:rPr lang="en-US" altLang="zh-CN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2" charset="-122"/>
              </a:rPr>
              <a:t>17-18</a:t>
            </a:r>
            <a:r>
              <a:rPr lang="zh-CN" alt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2" charset="-122"/>
              </a:rPr>
              <a:t>周为集中考核周；</a:t>
            </a:r>
            <a:r>
              <a:rPr lang="en-US" altLang="zh-CN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2" charset="-122"/>
              </a:rPr>
              <a:t>19-20</a:t>
            </a:r>
            <a:r>
              <a:rPr lang="zh-CN" alt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2" charset="-122"/>
              </a:rPr>
              <a:t>周主要安排实践活动。本科大一新生的课程教学周另行安排。</a:t>
            </a:r>
            <a:endParaRPr lang="en-US" altLang="zh-CN" sz="2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黑体" pitchFamily="2" charset="-122"/>
            </a:endParaRPr>
          </a:p>
          <a:p>
            <a:pPr eaLnBrk="1" latinLnBrk="1" hangingPunct="1">
              <a:lnSpc>
                <a:spcPct val="150000"/>
              </a:lnSpc>
            </a:pPr>
            <a:r>
              <a:rPr kumimoji="1" lang="zh-CN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2" charset="-122"/>
              </a:rPr>
              <a:t>各专业具体情况</a:t>
            </a:r>
            <a:r>
              <a:rPr lang="zh-CN" alt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2" charset="-122"/>
              </a:rPr>
              <a:t>：以各学院实际进行安排（如：大四好多专业可能会在前半学期结课）。</a:t>
            </a:r>
            <a:endParaRPr kumimoji="1" lang="zh-CN" altLang="en-US" sz="20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10786504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9" name="Rectangle 3">
            <a:extLst>
              <a:ext uri="{FF2B5EF4-FFF2-40B4-BE49-F238E27FC236}">
                <a16:creationId xmlns:a16="http://schemas.microsoft.com/office/drawing/2014/main" id="{9E03DF63-4852-4CB0-A6FF-217E62704B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228677"/>
            <a:ext cx="0" cy="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dirty="0">
                <a:cs typeface="+mj-cs"/>
              </a:rPr>
              <a:t>             </a:t>
            </a:r>
            <a:endParaRPr lang="zh-CN" altLang="en-US" sz="4400" kern="1200" dirty="0">
              <a:solidFill>
                <a:srgbClr val="C00000"/>
              </a:solidFill>
              <a:latin typeface="方正正大黑简体" panose="02000000000000000000" pitchFamily="2" charset="-122"/>
              <a:ea typeface="方正正大黑简体" panose="02000000000000000000" pitchFamily="2" charset="-122"/>
              <a:cs typeface="+mn-cs"/>
            </a:endParaRPr>
          </a:p>
        </p:txBody>
      </p:sp>
      <p:pic>
        <p:nvPicPr>
          <p:cNvPr id="10246" name="Picture 13" descr="庆典校标">
            <a:extLst>
              <a:ext uri="{FF2B5EF4-FFF2-40B4-BE49-F238E27FC236}">
                <a16:creationId xmlns:a16="http://schemas.microsoft.com/office/drawing/2014/main" id="{4A687D02-9241-494B-9D6B-E4FF2BBC4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30175"/>
            <a:ext cx="1266825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灯片编号占位符 1">
            <a:extLst>
              <a:ext uri="{FF2B5EF4-FFF2-40B4-BE49-F238E27FC236}">
                <a16:creationId xmlns:a16="http://schemas.microsoft.com/office/drawing/2014/main" id="{B46389C3-8F55-47C3-9690-BFD1DECB9D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91625" y="6240386"/>
            <a:ext cx="2844800" cy="476250"/>
          </a:xfrm>
        </p:spPr>
        <p:txBody>
          <a:bodyPr/>
          <a:lstStyle>
            <a:lvl1pPr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fld id="{F2D5246E-6E22-4A51-AAF1-46632390F3C6}" type="slidenum">
              <a:rPr kumimoji="0" lang="en-US" altLang="zh-CN" sz="20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defRPr/>
              </a:pPr>
              <a:t>7</a:t>
            </a:fld>
            <a:endParaRPr kumimoji="0" lang="en-US" altLang="zh-CN" sz="20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425D605-C12A-404A-8A7F-1C94DF61AB04}"/>
              </a:ext>
            </a:extLst>
          </p:cNvPr>
          <p:cNvSpPr txBox="1"/>
          <p:nvPr/>
        </p:nvSpPr>
        <p:spPr>
          <a:xfrm>
            <a:off x="2855640" y="1214422"/>
            <a:ext cx="602644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传统排课模式：教务处集中安排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B22FD1F-8A69-4159-8462-3D77F9A33822}"/>
              </a:ext>
            </a:extLst>
          </p:cNvPr>
          <p:cNvSpPr/>
          <p:nvPr/>
        </p:nvSpPr>
        <p:spPr>
          <a:xfrm>
            <a:off x="1775520" y="292034"/>
            <a:ext cx="66319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kumimoji="0" lang="zh-CN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第二步：排课维度须知（</a:t>
            </a:r>
            <a:r>
              <a:rPr kumimoji="0" lang="en-US" altLang="zh-C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4</a:t>
            </a:r>
            <a:r>
              <a:rPr kumimoji="0" lang="zh-CN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）</a:t>
            </a:r>
            <a:endParaRPr kumimoji="0" lang="en-US" altLang="zh-CN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36881" y="1337664"/>
            <a:ext cx="11302694" cy="2845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3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排课教室</a:t>
            </a:r>
            <a:endParaRPr lang="en-US" altLang="zh-CN" sz="3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300" b="1" dirty="0">
                <a:solidFill>
                  <a:srgbClr val="1D68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 </a:t>
            </a:r>
            <a:r>
              <a:rPr lang="en-US" altLang="zh-CN" sz="2300" b="1" dirty="0">
                <a:solidFill>
                  <a:srgbClr val="1D68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 </a:t>
            </a:r>
            <a:r>
              <a:rPr lang="zh-CN" altLang="en-US" sz="2300" b="1" dirty="0">
                <a:solidFill>
                  <a:srgbClr val="1D68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类：</a:t>
            </a:r>
            <a:r>
              <a:rPr lang="zh-CN" altLang="zh-CN" sz="23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公共教室</a:t>
            </a:r>
            <a:r>
              <a:rPr lang="zh-CN" altLang="zh-CN" sz="2300" b="1" dirty="0">
                <a:solidFill>
                  <a:srgbClr val="1D68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，先占先得。</a:t>
            </a:r>
            <a:r>
              <a:rPr lang="zh-CN" altLang="en-US" sz="2300" b="1" dirty="0">
                <a:solidFill>
                  <a:srgbClr val="1D68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这是系统默认查询，系统对应的选择是：“公共池”</a:t>
            </a:r>
            <a:r>
              <a:rPr lang="en-US" altLang="zh-CN" sz="2300" b="1" dirty="0">
                <a:solidFill>
                  <a:srgbClr val="1D68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</a:p>
          <a:p>
            <a:pPr>
              <a:lnSpc>
                <a:spcPct val="150000"/>
              </a:lnSpc>
            </a:pPr>
            <a:r>
              <a:rPr lang="en-US" altLang="zh-CN" sz="2300" b="1" dirty="0">
                <a:solidFill>
                  <a:srgbClr val="1D68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300" b="1" dirty="0">
                <a:solidFill>
                  <a:srgbClr val="1D68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多媒体教室”。</a:t>
            </a:r>
            <a:endParaRPr lang="en-US" altLang="zh-CN" sz="2300" b="1" dirty="0">
              <a:solidFill>
                <a:srgbClr val="1D68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300" b="1" dirty="0">
                <a:solidFill>
                  <a:srgbClr val="1D68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 </a:t>
            </a:r>
            <a:r>
              <a:rPr lang="en-US" altLang="zh-CN" sz="2300" b="1" dirty="0">
                <a:solidFill>
                  <a:srgbClr val="1D68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II </a:t>
            </a:r>
            <a:r>
              <a:rPr lang="zh-CN" altLang="en-US" sz="2300" b="1" dirty="0">
                <a:solidFill>
                  <a:srgbClr val="1D68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类：</a:t>
            </a:r>
            <a:r>
              <a:rPr lang="zh-CN" altLang="en-US" sz="23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学院专享教室</a:t>
            </a:r>
            <a:r>
              <a:rPr lang="zh-CN" altLang="en-US" sz="2300" b="1" dirty="0">
                <a:solidFill>
                  <a:srgbClr val="1D68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。使用部门从“公共池”换选“</a:t>
            </a:r>
            <a:r>
              <a:rPr lang="en-US" altLang="zh-CN" sz="2300" b="1" dirty="0">
                <a:solidFill>
                  <a:srgbClr val="1D68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2300" b="1" dirty="0">
                <a:solidFill>
                  <a:srgbClr val="1D68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学院”，教学区选择“多媒体教室”（系统默认），也可以手工换选本部门用房。</a:t>
            </a:r>
            <a:endParaRPr lang="en-US" altLang="zh-CN" sz="2300" b="1" dirty="0">
              <a:solidFill>
                <a:srgbClr val="1D68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803412" y="4431190"/>
            <a:ext cx="10693188" cy="1981254"/>
          </a:xfrm>
          <a:prstGeom prst="rect">
            <a:avLst/>
          </a:prstGeom>
          <a:ln w="3175">
            <a:solidFill>
              <a:srgbClr val="0F2D69"/>
            </a:solidFill>
            <a:prstDash val="lgDashDot"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latinLnBrk="1" hangingPunct="1"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2" charset="-122"/>
              </a:rPr>
              <a:t>“公共池”</a:t>
            </a:r>
            <a:r>
              <a:rPr lang="en-US" altLang="zh-C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2" charset="-122"/>
              </a:rPr>
              <a:t>+</a:t>
            </a:r>
            <a:r>
              <a:rPr lang="zh-CN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2" charset="-122"/>
              </a:rPr>
              <a:t>“多媒体教室”：</a:t>
            </a:r>
            <a:r>
              <a:rPr lang="zh-CN" alt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2" charset="-122"/>
              </a:rPr>
              <a:t>公共教室，先占先得。</a:t>
            </a:r>
            <a:endParaRPr lang="en-US" altLang="zh-C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黑体" pitchFamily="2" charset="-122"/>
            </a:endParaRPr>
          </a:p>
          <a:p>
            <a:pPr eaLnBrk="1" latinLnBrk="1" hangingPunct="1"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2" charset="-122"/>
              </a:rPr>
              <a:t>“</a:t>
            </a:r>
            <a:r>
              <a:rPr lang="en-US" altLang="zh-C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2" charset="-122"/>
              </a:rPr>
              <a:t>XXX</a:t>
            </a:r>
            <a:r>
              <a:rPr lang="zh-CN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2" charset="-122"/>
              </a:rPr>
              <a:t>学院”</a:t>
            </a:r>
            <a:r>
              <a:rPr kumimoji="1" lang="en-US" altLang="zh-CN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2" charset="-122"/>
              </a:rPr>
              <a:t> +</a:t>
            </a:r>
            <a:r>
              <a:rPr kumimoji="1" lang="zh-CN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2" charset="-122"/>
              </a:rPr>
              <a:t>“多媒体教室”：</a:t>
            </a:r>
            <a:r>
              <a:rPr lang="zh-CN" alt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2" charset="-122"/>
              </a:rPr>
              <a:t>公共教室，但</a:t>
            </a:r>
            <a:r>
              <a:rPr lang="zh-CN" altLang="zh-CN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2" charset="-122"/>
              </a:rPr>
              <a:t>排课期间</a:t>
            </a:r>
            <a:r>
              <a:rPr lang="zh-CN" alt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2" charset="-122"/>
              </a:rPr>
              <a:t>本</a:t>
            </a:r>
            <a:r>
              <a:rPr lang="zh-CN" altLang="zh-CN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2" charset="-122"/>
              </a:rPr>
              <a:t>学院专享。</a:t>
            </a:r>
            <a:r>
              <a:rPr lang="zh-CN" alt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2" charset="-122"/>
              </a:rPr>
              <a:t>其他学院无法查询。</a:t>
            </a:r>
            <a:endParaRPr lang="en-US" altLang="zh-CN" sz="2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黑体" pitchFamily="2" charset="-122"/>
            </a:endParaRPr>
          </a:p>
          <a:p>
            <a:pPr eaLnBrk="1" latinLnBrk="1" hangingPunct="1"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2" charset="-122"/>
              </a:rPr>
              <a:t>“</a:t>
            </a:r>
            <a:r>
              <a:rPr lang="en-US" altLang="zh-C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2" charset="-122"/>
              </a:rPr>
              <a:t>XXX</a:t>
            </a:r>
            <a:r>
              <a:rPr lang="zh-CN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2" charset="-122"/>
              </a:rPr>
              <a:t>学院”</a:t>
            </a:r>
            <a:r>
              <a:rPr lang="en-US" altLang="zh-C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2" charset="-122"/>
              </a:rPr>
              <a:t> + </a:t>
            </a:r>
            <a:r>
              <a:rPr lang="zh-CN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2" charset="-122"/>
              </a:rPr>
              <a:t>本部门用房</a:t>
            </a:r>
            <a:r>
              <a:rPr lang="zh-CN" altLang="zh-C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2" charset="-122"/>
              </a:rPr>
              <a:t>：</a:t>
            </a:r>
            <a:r>
              <a:rPr lang="zh-CN" altLang="zh-CN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2" charset="-122"/>
              </a:rPr>
              <a:t>学院</a:t>
            </a:r>
            <a:r>
              <a:rPr lang="zh-CN" alt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2" charset="-122"/>
              </a:rPr>
              <a:t>用房，如：外语学院的“外语语音教室”、信息学院的“电子实验中心”、商学院的“商学院机房”、艺术学院的“艺术专用”等</a:t>
            </a:r>
            <a:r>
              <a:rPr lang="zh-CN" altLang="zh-CN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2" charset="-122"/>
              </a:rPr>
              <a:t>。</a:t>
            </a:r>
            <a:r>
              <a:rPr lang="zh-CN" alt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2" charset="-122"/>
              </a:rPr>
              <a:t>其他学院无法查询。</a:t>
            </a:r>
            <a:endParaRPr lang="en-US" altLang="zh-CN" sz="2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黑体" pitchFamily="2" charset="-122"/>
            </a:endParaRPr>
          </a:p>
          <a:p>
            <a:pPr eaLnBrk="1" latinLnBrk="1" hangingPunct="1">
              <a:lnSpc>
                <a:spcPct val="150000"/>
              </a:lnSpc>
            </a:pPr>
            <a:endParaRPr lang="en-US" altLang="zh-CN" sz="2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黑体" pitchFamily="2" charset="-122"/>
            </a:endParaRPr>
          </a:p>
          <a:p>
            <a:pPr eaLnBrk="1" latinLnBrk="1" hangingPunct="1">
              <a:lnSpc>
                <a:spcPct val="150000"/>
              </a:lnSpc>
            </a:pPr>
            <a:endParaRPr lang="zh-CN" altLang="en-US" sz="2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40440556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9" name="Rectangle 3">
            <a:extLst>
              <a:ext uri="{FF2B5EF4-FFF2-40B4-BE49-F238E27FC236}">
                <a16:creationId xmlns:a16="http://schemas.microsoft.com/office/drawing/2014/main" id="{9E03DF63-4852-4CB0-A6FF-217E62704B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228677"/>
            <a:ext cx="0" cy="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dirty="0">
                <a:cs typeface="+mj-cs"/>
              </a:rPr>
              <a:t>             </a:t>
            </a:r>
            <a:endParaRPr lang="zh-CN" altLang="en-US" sz="4400" kern="1200" dirty="0">
              <a:solidFill>
                <a:srgbClr val="C00000"/>
              </a:solidFill>
              <a:latin typeface="方正正大黑简体" panose="02000000000000000000" pitchFamily="2" charset="-122"/>
              <a:ea typeface="方正正大黑简体" panose="02000000000000000000" pitchFamily="2" charset="-122"/>
              <a:cs typeface="+mn-cs"/>
            </a:endParaRPr>
          </a:p>
        </p:txBody>
      </p:sp>
      <p:pic>
        <p:nvPicPr>
          <p:cNvPr id="10246" name="Picture 13" descr="庆典校标">
            <a:extLst>
              <a:ext uri="{FF2B5EF4-FFF2-40B4-BE49-F238E27FC236}">
                <a16:creationId xmlns:a16="http://schemas.microsoft.com/office/drawing/2014/main" id="{4A687D02-9241-494B-9D6B-E4FF2BBC4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30175"/>
            <a:ext cx="1266825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灯片编号占位符 1">
            <a:extLst>
              <a:ext uri="{FF2B5EF4-FFF2-40B4-BE49-F238E27FC236}">
                <a16:creationId xmlns:a16="http://schemas.microsoft.com/office/drawing/2014/main" id="{B46389C3-8F55-47C3-9690-BFD1DECB9D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91625" y="6240386"/>
            <a:ext cx="2844800" cy="476250"/>
          </a:xfrm>
        </p:spPr>
        <p:txBody>
          <a:bodyPr/>
          <a:lstStyle>
            <a:lvl1pPr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fld id="{F2D5246E-6E22-4A51-AAF1-46632390F3C6}" type="slidenum">
              <a:rPr kumimoji="0" lang="en-US" altLang="zh-CN" sz="20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defRPr/>
              </a:pPr>
              <a:t>8</a:t>
            </a:fld>
            <a:endParaRPr kumimoji="0" lang="en-US" altLang="zh-CN" sz="20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425D605-C12A-404A-8A7F-1C94DF61AB04}"/>
              </a:ext>
            </a:extLst>
          </p:cNvPr>
          <p:cNvSpPr txBox="1"/>
          <p:nvPr/>
        </p:nvSpPr>
        <p:spPr>
          <a:xfrm>
            <a:off x="2855640" y="1214422"/>
            <a:ext cx="602644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传统排课模式：教务处集中安排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B22FD1F-8A69-4159-8462-3D77F9A33822}"/>
              </a:ext>
            </a:extLst>
          </p:cNvPr>
          <p:cNvSpPr/>
          <p:nvPr/>
        </p:nvSpPr>
        <p:spPr>
          <a:xfrm>
            <a:off x="1775520" y="292034"/>
            <a:ext cx="66319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kumimoji="0" lang="zh-CN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第二步：排课维度须知（</a:t>
            </a:r>
            <a:r>
              <a:rPr kumimoji="0" lang="en-US" altLang="zh-C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5</a:t>
            </a:r>
            <a:r>
              <a:rPr kumimoji="0" lang="zh-CN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）</a:t>
            </a:r>
            <a:endParaRPr kumimoji="0" lang="en-US" altLang="zh-CN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85837" y="1258946"/>
            <a:ext cx="11050588" cy="3439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3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不同课程类型，不同的排课时间限制：</a:t>
            </a:r>
            <a:endParaRPr lang="en-US" altLang="zh-CN" sz="3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300" b="1" dirty="0">
                <a:solidFill>
                  <a:srgbClr val="1D68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具体查阅</a:t>
            </a:r>
            <a:r>
              <a:rPr lang="en-US" altLang="zh-CN" sz="2300" b="1" dirty="0">
                <a:solidFill>
                  <a:srgbClr val="1D68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zh-CN" sz="2300" b="1" dirty="0">
                <a:solidFill>
                  <a:srgbClr val="1D68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华东理工大学本科教学排课原则</a:t>
            </a:r>
            <a:r>
              <a:rPr lang="en-US" altLang="zh-CN" sz="2300" b="1" dirty="0">
                <a:solidFill>
                  <a:srgbClr val="1D68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300" b="1" dirty="0">
                <a:solidFill>
                  <a:srgbClr val="1D68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，一般会作为排课通知附件一并下发。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以下为部分摘录。</a:t>
            </a:r>
            <a:endParaRPr lang="en-US" altLang="zh-CN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300" b="1" dirty="0">
              <a:solidFill>
                <a:srgbClr val="1D68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300" b="1" dirty="0">
              <a:solidFill>
                <a:srgbClr val="1D68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300" b="1" dirty="0">
              <a:solidFill>
                <a:srgbClr val="1D68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 bwMode="auto">
          <a:xfrm>
            <a:off x="985837" y="3130696"/>
            <a:ext cx="10817882" cy="3250632"/>
          </a:xfrm>
          <a:prstGeom prst="rect">
            <a:avLst/>
          </a:prstGeom>
          <a:ln w="3175">
            <a:solidFill>
              <a:srgbClr val="0F2D69"/>
            </a:solidFill>
            <a:prstDash val="lgDashDot"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zh-CN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2" charset="-122"/>
              </a:rPr>
              <a:t>必修课安排白天；专业选修课和学科基础选修课原则上安排白天，白天时间窗口用完情况下安排晚上；通识性选修课安排晚上，少数可以安排</a:t>
            </a:r>
            <a:r>
              <a:rPr lang="en-US" altLang="zh-CN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2" charset="-122"/>
              </a:rPr>
              <a:t>07-08</a:t>
            </a:r>
            <a:r>
              <a:rPr lang="zh-CN" altLang="zh-CN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2" charset="-122"/>
              </a:rPr>
              <a:t>节。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zh-CN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2" charset="-122"/>
              </a:rPr>
              <a:t>实验</a:t>
            </a:r>
            <a:r>
              <a:rPr lang="en-US" altLang="zh-CN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2" charset="-122"/>
              </a:rPr>
              <a:t>/</a:t>
            </a:r>
            <a:r>
              <a:rPr lang="zh-CN" altLang="zh-CN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2" charset="-122"/>
              </a:rPr>
              <a:t>实践课程（或以实验</a:t>
            </a:r>
            <a:r>
              <a:rPr lang="en-US" altLang="zh-CN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2" charset="-122"/>
              </a:rPr>
              <a:t>/</a:t>
            </a:r>
            <a:r>
              <a:rPr lang="zh-CN" altLang="zh-CN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2" charset="-122"/>
              </a:rPr>
              <a:t>实践为主的课程）、艺术学院的绘画类及设计类课程可以安排</a:t>
            </a:r>
            <a:r>
              <a:rPr lang="en-US" altLang="zh-CN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2" charset="-122"/>
              </a:rPr>
              <a:t>4</a:t>
            </a:r>
            <a:r>
              <a:rPr lang="zh-CN" altLang="zh-CN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2" charset="-122"/>
              </a:rPr>
              <a:t>节连上</a:t>
            </a:r>
            <a:r>
              <a:rPr lang="zh-CN" alt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2" charset="-122"/>
              </a:rPr>
              <a:t>，其他必修课只安排</a:t>
            </a:r>
            <a:r>
              <a:rPr lang="en-US" altLang="zh-CN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2" charset="-122"/>
              </a:rPr>
              <a:t>2</a:t>
            </a:r>
            <a:r>
              <a:rPr lang="zh-CN" alt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2" charset="-122"/>
              </a:rPr>
              <a:t>节课</a:t>
            </a:r>
            <a:r>
              <a:rPr lang="zh-CN" altLang="zh-CN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2" charset="-122"/>
              </a:rPr>
              <a:t>；安排在晚上的各类选修课可以安排</a:t>
            </a:r>
            <a:r>
              <a:rPr lang="en-US" altLang="zh-CN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2" charset="-122"/>
              </a:rPr>
              <a:t>3</a:t>
            </a:r>
            <a:r>
              <a:rPr lang="zh-CN" altLang="zh-CN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2" charset="-122"/>
              </a:rPr>
              <a:t>节连上。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zh-CN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2" charset="-122"/>
              </a:rPr>
              <a:t>教学班每周多窗口上课的，窗口之间至少间隔一天，大于</a:t>
            </a:r>
            <a:r>
              <a:rPr lang="en-US" altLang="zh-CN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2" charset="-122"/>
              </a:rPr>
              <a:t>6</a:t>
            </a:r>
            <a:r>
              <a:rPr lang="zh-CN" altLang="zh-CN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2" charset="-122"/>
              </a:rPr>
              <a:t>学分课程除外。禁止第一天安排</a:t>
            </a:r>
            <a:r>
              <a:rPr lang="en-US" altLang="zh-CN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2" charset="-122"/>
              </a:rPr>
              <a:t>78</a:t>
            </a:r>
            <a:r>
              <a:rPr lang="zh-CN" altLang="zh-CN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2" charset="-122"/>
              </a:rPr>
              <a:t>节或晚上，第二天再安排上午。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zh-CN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2" charset="-122"/>
              </a:rPr>
              <a:t>教师套排课程的，白天理论课以及理论含实验课程最多套排</a:t>
            </a:r>
            <a:r>
              <a:rPr lang="en-US" altLang="zh-CN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2" charset="-122"/>
              </a:rPr>
              <a:t>4</a:t>
            </a:r>
            <a:r>
              <a:rPr lang="zh-CN" altLang="zh-CN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2" charset="-122"/>
              </a:rPr>
              <a:t>节课。</a:t>
            </a:r>
            <a:endParaRPr lang="zh-CN" altLang="en-US" sz="2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57716249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9" name="Rectangle 3">
            <a:extLst>
              <a:ext uri="{FF2B5EF4-FFF2-40B4-BE49-F238E27FC236}">
                <a16:creationId xmlns:a16="http://schemas.microsoft.com/office/drawing/2014/main" id="{9E03DF63-4852-4CB0-A6FF-217E62704B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228677"/>
            <a:ext cx="0" cy="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dirty="0">
                <a:cs typeface="+mj-cs"/>
              </a:rPr>
              <a:t>             </a:t>
            </a:r>
            <a:endParaRPr lang="zh-CN" altLang="en-US" sz="4400" kern="1200" dirty="0">
              <a:solidFill>
                <a:srgbClr val="C00000"/>
              </a:solidFill>
              <a:latin typeface="方正正大黑简体" panose="02000000000000000000" pitchFamily="2" charset="-122"/>
              <a:ea typeface="方正正大黑简体" panose="02000000000000000000" pitchFamily="2" charset="-122"/>
              <a:cs typeface="+mn-cs"/>
            </a:endParaRPr>
          </a:p>
        </p:txBody>
      </p:sp>
      <p:pic>
        <p:nvPicPr>
          <p:cNvPr id="10246" name="Picture 13" descr="庆典校标">
            <a:extLst>
              <a:ext uri="{FF2B5EF4-FFF2-40B4-BE49-F238E27FC236}">
                <a16:creationId xmlns:a16="http://schemas.microsoft.com/office/drawing/2014/main" id="{4A687D02-9241-494B-9D6B-E4FF2BBC4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30175"/>
            <a:ext cx="1266825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灯片编号占位符 1">
            <a:extLst>
              <a:ext uri="{FF2B5EF4-FFF2-40B4-BE49-F238E27FC236}">
                <a16:creationId xmlns:a16="http://schemas.microsoft.com/office/drawing/2014/main" id="{B46389C3-8F55-47C3-9690-BFD1DECB9D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91625" y="6240386"/>
            <a:ext cx="2844800" cy="476250"/>
          </a:xfrm>
        </p:spPr>
        <p:txBody>
          <a:bodyPr/>
          <a:lstStyle>
            <a:lvl1pPr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fld id="{F2D5246E-6E22-4A51-AAF1-46632390F3C6}" type="slidenum">
              <a:rPr kumimoji="0" lang="en-US" altLang="zh-CN" sz="20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defRPr/>
              </a:pPr>
              <a:t>9</a:t>
            </a:fld>
            <a:endParaRPr kumimoji="0" lang="en-US" altLang="zh-CN" sz="20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425D605-C12A-404A-8A7F-1C94DF61AB04}"/>
              </a:ext>
            </a:extLst>
          </p:cNvPr>
          <p:cNvSpPr txBox="1"/>
          <p:nvPr/>
        </p:nvSpPr>
        <p:spPr>
          <a:xfrm>
            <a:off x="2855640" y="1214422"/>
            <a:ext cx="602644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传统排课模式：教务处集中安排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B22FD1F-8A69-4159-8462-3D77F9A33822}"/>
              </a:ext>
            </a:extLst>
          </p:cNvPr>
          <p:cNvSpPr/>
          <p:nvPr/>
        </p:nvSpPr>
        <p:spPr>
          <a:xfrm>
            <a:off x="1775520" y="292034"/>
            <a:ext cx="42979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kumimoji="0" lang="zh-CN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第三步：具体排课</a:t>
            </a:r>
            <a:endParaRPr kumimoji="0" lang="en-US" altLang="zh-CN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99456" y="1214422"/>
            <a:ext cx="9501920" cy="1395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3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排课界面</a:t>
            </a:r>
            <a:endParaRPr lang="en-US" altLang="zh-CN" sz="3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3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916831"/>
            <a:ext cx="11233248" cy="479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528433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黑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黑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40608</TotalTime>
  <Words>1407</Words>
  <Application>Microsoft Office PowerPoint</Application>
  <PresentationFormat>宽屏</PresentationFormat>
  <Paragraphs>125</Paragraphs>
  <Slides>12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6" baseType="lpstr">
      <vt:lpstr>华文行楷</vt:lpstr>
      <vt:lpstr>方正正大黑简体</vt:lpstr>
      <vt:lpstr>Times New Roman</vt:lpstr>
      <vt:lpstr>华文隶书</vt:lpstr>
      <vt:lpstr>黑体</vt:lpstr>
      <vt:lpstr>华文楷体</vt:lpstr>
      <vt:lpstr>Arial</vt:lpstr>
      <vt:lpstr>Wingdings</vt:lpstr>
      <vt:lpstr>华文仿宋</vt:lpstr>
      <vt:lpstr>华文细黑</vt:lpstr>
      <vt:lpstr>微软雅黑</vt:lpstr>
      <vt:lpstr>华文新魏</vt:lpstr>
      <vt:lpstr>宋体</vt:lpstr>
      <vt:lpstr>默认设计模板</vt:lpstr>
      <vt:lpstr>PowerPoint 演示文稿</vt:lpstr>
      <vt:lpstr>             </vt:lpstr>
      <vt:lpstr>             </vt:lpstr>
      <vt:lpstr>             </vt:lpstr>
      <vt:lpstr>             </vt:lpstr>
      <vt:lpstr>             </vt:lpstr>
      <vt:lpstr>             </vt:lpstr>
      <vt:lpstr>             </vt:lpstr>
      <vt:lpstr>             </vt:lpstr>
      <vt:lpstr>             </vt:lpstr>
      <vt:lpstr>             </vt:lpstr>
      <vt:lpstr>            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ECUST模版</dc:title>
  <dc:creator>华东理工大学</dc:creator>
  <cp:lastModifiedBy>falcon</cp:lastModifiedBy>
  <cp:revision>2609</cp:revision>
  <cp:lastPrinted>2018-10-11T01:18:40Z</cp:lastPrinted>
  <dcterms:created xsi:type="dcterms:W3CDTF">2007-01-09T04:58:52Z</dcterms:created>
  <dcterms:modified xsi:type="dcterms:W3CDTF">2024-05-22T07:40:37Z</dcterms:modified>
</cp:coreProperties>
</file>