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82" r:id="rId6"/>
    <p:sldId id="283" r:id="rId7"/>
    <p:sldId id="358" r:id="rId8"/>
    <p:sldId id="357" r:id="rId9"/>
    <p:sldId id="285" r:id="rId10"/>
    <p:sldId id="288" r:id="rId11"/>
    <p:sldId id="289" r:id="rId12"/>
    <p:sldId id="359" r:id="rId13"/>
    <p:sldId id="284" r:id="rId14"/>
    <p:sldId id="291" r:id="rId15"/>
    <p:sldId id="290" r:id="rId16"/>
    <p:sldId id="292" r:id="rId17"/>
    <p:sldId id="338" r:id="rId18"/>
    <p:sldId id="339" r:id="rId19"/>
    <p:sldId id="295" r:id="rId20"/>
    <p:sldId id="296" r:id="rId21"/>
    <p:sldId id="297" r:id="rId22"/>
    <p:sldId id="298" r:id="rId23"/>
    <p:sldId id="365" r:id="rId24"/>
    <p:sldId id="302" r:id="rId25"/>
    <p:sldId id="328" r:id="rId26"/>
    <p:sldId id="329" r:id="rId27"/>
    <p:sldId id="330" r:id="rId28"/>
    <p:sldId id="331" r:id="rId29"/>
    <p:sldId id="332" r:id="rId30"/>
    <p:sldId id="303" r:id="rId31"/>
    <p:sldId id="361" r:id="rId32"/>
    <p:sldId id="362" r:id="rId33"/>
    <p:sldId id="363" r:id="rId34"/>
    <p:sldId id="364" r:id="rId35"/>
    <p:sldId id="265" r:id="rId36"/>
    <p:sldId id="279" r:id="rId37"/>
    <p:sldId id="360" r:id="rId38"/>
  </p:sldIdLst>
  <p:sldSz cx="12192000" cy="6858000"/>
  <p:notesSz cx="6858000" cy="9144000"/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77F3"/>
    <a:srgbClr val="13BFAB"/>
    <a:srgbClr val="D1FFE6"/>
    <a:srgbClr val="0F9989"/>
    <a:srgbClr val="12B19F"/>
    <a:srgbClr val="9DF5EB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74" y="-108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2" Type="http://schemas.openxmlformats.org/officeDocument/2006/relationships/tags" Target="tags/tag48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chemeClr val="accent6">
                <a:lumMod val="40000"/>
                <a:lumOff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6921500" y="6409690"/>
            <a:ext cx="5270500" cy="448311"/>
            <a:chOff x="5820229" y="5994400"/>
            <a:chExt cx="6371771" cy="863602"/>
          </a:xfrm>
        </p:grpSpPr>
        <p:sp>
          <p:nvSpPr>
            <p:cNvPr id="9" name="任意形状 13"/>
            <p:cNvSpPr/>
            <p:nvPr/>
          </p:nvSpPr>
          <p:spPr>
            <a:xfrm>
              <a:off x="5820229" y="6235702"/>
              <a:ext cx="6371771" cy="622300"/>
            </a:xfrm>
            <a:custGeom>
              <a:avLst/>
              <a:gdLst>
                <a:gd name="connsiteX0" fmla="*/ 1587141 w 4597768"/>
                <a:gd name="connsiteY0" fmla="*/ 197 h 724749"/>
                <a:gd name="connsiteX1" fmla="*/ 2500579 w 4597768"/>
                <a:gd name="connsiteY1" fmla="*/ 150299 h 724749"/>
                <a:gd name="connsiteX2" fmla="*/ 4480314 w 4597768"/>
                <a:gd name="connsiteY2" fmla="*/ 282622 h 724749"/>
                <a:gd name="connsiteX3" fmla="*/ 4597768 w 4597768"/>
                <a:gd name="connsiteY3" fmla="*/ 241241 h 724749"/>
                <a:gd name="connsiteX4" fmla="*/ 4597768 w 4597768"/>
                <a:gd name="connsiteY4" fmla="*/ 724749 h 724749"/>
                <a:gd name="connsiteX5" fmla="*/ 0 w 4597768"/>
                <a:gd name="connsiteY5" fmla="*/ 724749 h 724749"/>
                <a:gd name="connsiteX6" fmla="*/ 2096 w 4597768"/>
                <a:gd name="connsiteY6" fmla="*/ 721436 h 724749"/>
                <a:gd name="connsiteX7" fmla="*/ 1587141 w 4597768"/>
                <a:gd name="connsiteY7" fmla="*/ 197 h 724749"/>
                <a:gd name="connsiteX0-1" fmla="*/ 1587141 w 4597768"/>
                <a:gd name="connsiteY0-2" fmla="*/ 197 h 724749"/>
                <a:gd name="connsiteX1-3" fmla="*/ 2500579 w 4597768"/>
                <a:gd name="connsiteY1-4" fmla="*/ 150299 h 724749"/>
                <a:gd name="connsiteX2-5" fmla="*/ 4480314 w 4597768"/>
                <a:gd name="connsiteY2-6" fmla="*/ 282622 h 724749"/>
                <a:gd name="connsiteX3-7" fmla="*/ 4597768 w 4597768"/>
                <a:gd name="connsiteY3-8" fmla="*/ 241241 h 724749"/>
                <a:gd name="connsiteX4-9" fmla="*/ 4597768 w 4597768"/>
                <a:gd name="connsiteY4-10" fmla="*/ 724749 h 724749"/>
                <a:gd name="connsiteX5-11" fmla="*/ 0 w 4597768"/>
                <a:gd name="connsiteY5-12" fmla="*/ 724749 h 724749"/>
                <a:gd name="connsiteX6-13" fmla="*/ 2096 w 4597768"/>
                <a:gd name="connsiteY6-14" fmla="*/ 721436 h 724749"/>
                <a:gd name="connsiteX7-15" fmla="*/ 1587141 w 4597768"/>
                <a:gd name="connsiteY7-16" fmla="*/ 197 h 72474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4597768" h="724749">
                  <a:moveTo>
                    <a:pt x="1587141" y="197"/>
                  </a:moveTo>
                  <a:cubicBezTo>
                    <a:pt x="1852766" y="3460"/>
                    <a:pt x="2243100" y="47472"/>
                    <a:pt x="2500579" y="150299"/>
                  </a:cubicBezTo>
                  <a:cubicBezTo>
                    <a:pt x="2758058" y="253126"/>
                    <a:pt x="3367780" y="635900"/>
                    <a:pt x="4480314" y="282622"/>
                  </a:cubicBezTo>
                  <a:lnTo>
                    <a:pt x="4597768" y="241241"/>
                  </a:lnTo>
                  <a:lnTo>
                    <a:pt x="4597768" y="724749"/>
                  </a:lnTo>
                  <a:lnTo>
                    <a:pt x="0" y="724749"/>
                  </a:lnTo>
                  <a:lnTo>
                    <a:pt x="2096" y="721436"/>
                  </a:lnTo>
                  <a:cubicBezTo>
                    <a:pt x="66321" y="623464"/>
                    <a:pt x="524645" y="-12852"/>
                    <a:pt x="1587141" y="197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/>
                </a:gs>
              </a:gsLst>
              <a:lin ang="3000000" scaled="0"/>
            </a:gradFill>
            <a:ln w="2193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lvl="0"/>
              <a:endParaRPr lang="zh-CN" altLang="en-US"/>
            </a:p>
          </p:txBody>
        </p:sp>
        <p:sp>
          <p:nvSpPr>
            <p:cNvPr id="10" name="任意形状 14"/>
            <p:cNvSpPr/>
            <p:nvPr/>
          </p:nvSpPr>
          <p:spPr>
            <a:xfrm>
              <a:off x="8432473" y="5994400"/>
              <a:ext cx="3759527" cy="863600"/>
            </a:xfrm>
            <a:custGeom>
              <a:avLst/>
              <a:gdLst>
                <a:gd name="connsiteX0" fmla="*/ 2494723 w 3759527"/>
                <a:gd name="connsiteY0" fmla="*/ 235 h 863600"/>
                <a:gd name="connsiteX1" fmla="*/ 3536474 w 3759527"/>
                <a:gd name="connsiteY1" fmla="*/ 99921 h 863600"/>
                <a:gd name="connsiteX2" fmla="*/ 3759527 w 3759527"/>
                <a:gd name="connsiteY2" fmla="*/ 144740 h 863600"/>
                <a:gd name="connsiteX3" fmla="*/ 3759527 w 3759527"/>
                <a:gd name="connsiteY3" fmla="*/ 863600 h 863600"/>
                <a:gd name="connsiteX4" fmla="*/ 0 w 3759527"/>
                <a:gd name="connsiteY4" fmla="*/ 863600 h 863600"/>
                <a:gd name="connsiteX5" fmla="*/ 3292 w 3759527"/>
                <a:gd name="connsiteY5" fmla="*/ 859655 h 863600"/>
                <a:gd name="connsiteX6" fmla="*/ 2494723 w 3759527"/>
                <a:gd name="connsiteY6" fmla="*/ 235 h 86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59527" h="863600">
                  <a:moveTo>
                    <a:pt x="2494723" y="235"/>
                  </a:moveTo>
                  <a:cubicBezTo>
                    <a:pt x="2807862" y="3151"/>
                    <a:pt x="3154387" y="33270"/>
                    <a:pt x="3536474" y="99921"/>
                  </a:cubicBezTo>
                  <a:lnTo>
                    <a:pt x="3759527" y="144740"/>
                  </a:lnTo>
                  <a:lnTo>
                    <a:pt x="3759527" y="863600"/>
                  </a:lnTo>
                  <a:lnTo>
                    <a:pt x="0" y="863600"/>
                  </a:lnTo>
                  <a:lnTo>
                    <a:pt x="3292" y="859655"/>
                  </a:lnTo>
                  <a:cubicBezTo>
                    <a:pt x="104243" y="742913"/>
                    <a:pt x="824653" y="-15315"/>
                    <a:pt x="2494723" y="23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3000000" scaled="0"/>
            </a:gradFill>
            <a:ln w="2193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16.png"/><Relationship Id="rId3" Type="http://schemas.openxmlformats.org/officeDocument/2006/relationships/image" Target="../media/image28.png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tags" Target="../tags/tag13.xml"/><Relationship Id="rId2" Type="http://schemas.openxmlformats.org/officeDocument/2006/relationships/image" Target="../media/image30.png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tags" Target="../tags/tag18.xml"/><Relationship Id="rId7" Type="http://schemas.openxmlformats.org/officeDocument/2006/relationships/image" Target="../media/image35.png"/><Relationship Id="rId6" Type="http://schemas.openxmlformats.org/officeDocument/2006/relationships/tags" Target="../tags/tag17.xml"/><Relationship Id="rId5" Type="http://schemas.openxmlformats.org/officeDocument/2006/relationships/image" Target="../media/image34.png"/><Relationship Id="rId4" Type="http://schemas.openxmlformats.org/officeDocument/2006/relationships/tags" Target="../tags/tag16.xml"/><Relationship Id="rId3" Type="http://schemas.openxmlformats.org/officeDocument/2006/relationships/image" Target="../media/image33.png"/><Relationship Id="rId2" Type="http://schemas.openxmlformats.org/officeDocument/2006/relationships/tags" Target="../tags/tag15.xml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37.png"/><Relationship Id="rId10" Type="http://schemas.openxmlformats.org/officeDocument/2006/relationships/tags" Target="../tags/tag19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image" Target="../media/image39.png"/><Relationship Id="rId6" Type="http://schemas.openxmlformats.org/officeDocument/2006/relationships/tags" Target="../tags/tag23.xml"/><Relationship Id="rId5" Type="http://schemas.openxmlformats.org/officeDocument/2006/relationships/image" Target="../media/image38.png"/><Relationship Id="rId4" Type="http://schemas.openxmlformats.org/officeDocument/2006/relationships/tags" Target="../tags/tag22.xml"/><Relationship Id="rId3" Type="http://schemas.openxmlformats.org/officeDocument/2006/relationships/image" Target="../media/image37.png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43.png"/><Relationship Id="rId7" Type="http://schemas.openxmlformats.org/officeDocument/2006/relationships/tags" Target="../tags/tag2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tags" Target="../tags/tag26.xml"/><Relationship Id="rId3" Type="http://schemas.openxmlformats.org/officeDocument/2006/relationships/image" Target="../media/image40.png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42.png"/><Relationship Id="rId3" Type="http://schemas.openxmlformats.org/officeDocument/2006/relationships/image" Target="../media/image43.png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6.png"/><Relationship Id="rId3" Type="http://schemas.openxmlformats.org/officeDocument/2006/relationships/image" Target="../media/image44.png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46.png"/><Relationship Id="rId4" Type="http://schemas.openxmlformats.org/officeDocument/2006/relationships/tags" Target="../tags/tag34.xml"/><Relationship Id="rId3" Type="http://schemas.openxmlformats.org/officeDocument/2006/relationships/image" Target="../media/image45.png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tags" Target="../tags/tag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6.xml"/><Relationship Id="rId1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54.png"/><Relationship Id="rId3" Type="http://schemas.openxmlformats.org/officeDocument/2006/relationships/image" Target="../media/image51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tags" Target="../tags/tag3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hyperlink" Target="http://www.zhihuishu.com/" TargetMode="Externa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3.png"/><Relationship Id="rId2" Type="http://schemas.openxmlformats.org/officeDocument/2006/relationships/tags" Target="../tags/tag38.xml"/><Relationship Id="rId1" Type="http://schemas.openxmlformats.org/officeDocument/2006/relationships/hyperlink" Target="http://www.zhihuishu.com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4.png"/><Relationship Id="rId1" Type="http://schemas.openxmlformats.org/officeDocument/2006/relationships/tags" Target="../tags/tag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tags" Target="../tags/tag3.xml"/><Relationship Id="rId4" Type="http://schemas.openxmlformats.org/officeDocument/2006/relationships/image" Target="../media/image5.png"/><Relationship Id="rId3" Type="http://schemas.openxmlformats.org/officeDocument/2006/relationships/tags" Target="../tags/tag2.xml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8.png"/><Relationship Id="rId1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0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73.png"/><Relationship Id="rId8" Type="http://schemas.openxmlformats.org/officeDocument/2006/relationships/tags" Target="../tags/tag46.xml"/><Relationship Id="rId7" Type="http://schemas.openxmlformats.org/officeDocument/2006/relationships/tags" Target="../tags/tag45.xml"/><Relationship Id="rId6" Type="http://schemas.openxmlformats.org/officeDocument/2006/relationships/image" Target="../media/image72.png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image" Target="../media/image71.jpeg"/><Relationship Id="rId2" Type="http://schemas.openxmlformats.org/officeDocument/2006/relationships/tags" Target="../tags/tag42.xml"/><Relationship Id="rId14" Type="http://schemas.openxmlformats.org/officeDocument/2006/relationships/slideLayout" Target="../slideLayouts/slideLayout3.xml"/><Relationship Id="rId13" Type="http://schemas.openxmlformats.org/officeDocument/2006/relationships/image" Target="../media/image76.png"/><Relationship Id="rId12" Type="http://schemas.openxmlformats.org/officeDocument/2006/relationships/image" Target="../media/image75.png"/><Relationship Id="rId11" Type="http://schemas.openxmlformats.org/officeDocument/2006/relationships/image" Target="../media/image74.png"/><Relationship Id="rId10" Type="http://schemas.openxmlformats.org/officeDocument/2006/relationships/tags" Target="../tags/tag47.xml"/><Relationship Id="rId1" Type="http://schemas.openxmlformats.org/officeDocument/2006/relationships/tags" Target="../tags/tag4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8.png"/><Relationship Id="rId1" Type="http://schemas.openxmlformats.org/officeDocument/2006/relationships/image" Target="../media/image77.emf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tags" Target="../tags/tag5.xml"/><Relationship Id="rId3" Type="http://schemas.openxmlformats.org/officeDocument/2006/relationships/image" Target="../media/image13.png"/><Relationship Id="rId2" Type="http://schemas.openxmlformats.org/officeDocument/2006/relationships/tags" Target="../tags/tag4.xml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tags" Target="../tags/tag8.xml"/><Relationship Id="rId3" Type="http://schemas.openxmlformats.org/officeDocument/2006/relationships/image" Target="../media/image13.png"/><Relationship Id="rId2" Type="http://schemas.openxmlformats.org/officeDocument/2006/relationships/tags" Target="../tags/tag7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D:\LOGO完整200-65-01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组合 6"/>
          <p:cNvGrpSpPr/>
          <p:nvPr/>
        </p:nvGrpSpPr>
        <p:grpSpPr>
          <a:xfrm>
            <a:off x="4942051" y="0"/>
            <a:ext cx="7582507" cy="6858000"/>
            <a:chOff x="4942051" y="0"/>
            <a:chExt cx="7582507" cy="6858000"/>
          </a:xfrm>
        </p:grpSpPr>
        <p:sp>
          <p:nvSpPr>
            <p:cNvPr id="9" name="任意形状 2"/>
            <p:cNvSpPr/>
            <p:nvPr/>
          </p:nvSpPr>
          <p:spPr>
            <a:xfrm>
              <a:off x="4942051" y="0"/>
              <a:ext cx="7582507" cy="6857999"/>
            </a:xfrm>
            <a:custGeom>
              <a:avLst/>
              <a:gdLst>
                <a:gd name="connsiteX0" fmla="*/ 1137292 w 8208757"/>
                <a:gd name="connsiteY0" fmla="*/ 0 h 6857999"/>
                <a:gd name="connsiteX1" fmla="*/ 8208757 w 8208757"/>
                <a:gd name="connsiteY1" fmla="*/ 0 h 6857999"/>
                <a:gd name="connsiteX2" fmla="*/ 8208757 w 8208757"/>
                <a:gd name="connsiteY2" fmla="*/ 6857999 h 6857999"/>
                <a:gd name="connsiteX3" fmla="*/ 1137290 w 8208757"/>
                <a:gd name="connsiteY3" fmla="*/ 6857999 h 6857999"/>
                <a:gd name="connsiteX4" fmla="*/ 979738 w 8208757"/>
                <a:gd name="connsiteY4" fmla="*/ 6636443 h 6857999"/>
                <a:gd name="connsiteX5" fmla="*/ 0 w 8208757"/>
                <a:gd name="connsiteY5" fmla="*/ 3429001 h 6857999"/>
                <a:gd name="connsiteX6" fmla="*/ 979738 w 8208757"/>
                <a:gd name="connsiteY6" fmla="*/ 221559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08757" h="6857999">
                  <a:moveTo>
                    <a:pt x="1137292" y="0"/>
                  </a:moveTo>
                  <a:lnTo>
                    <a:pt x="8208757" y="0"/>
                  </a:lnTo>
                  <a:lnTo>
                    <a:pt x="8208757" y="6857999"/>
                  </a:lnTo>
                  <a:lnTo>
                    <a:pt x="1137290" y="6857999"/>
                  </a:lnTo>
                  <a:lnTo>
                    <a:pt x="979738" y="6636443"/>
                  </a:lnTo>
                  <a:cubicBezTo>
                    <a:pt x="361183" y="5720860"/>
                    <a:pt x="0" y="4617110"/>
                    <a:pt x="0" y="3429001"/>
                  </a:cubicBezTo>
                  <a:cubicBezTo>
                    <a:pt x="0" y="2240892"/>
                    <a:pt x="361183" y="1137142"/>
                    <a:pt x="979738" y="22155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  <a:alpha val="16000"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0" name="任意形状 3"/>
            <p:cNvSpPr/>
            <p:nvPr/>
          </p:nvSpPr>
          <p:spPr>
            <a:xfrm>
              <a:off x="5900859" y="0"/>
              <a:ext cx="6291141" cy="6858000"/>
            </a:xfrm>
            <a:custGeom>
              <a:avLst/>
              <a:gdLst>
                <a:gd name="connsiteX0" fmla="*/ 1588924 w 6810735"/>
                <a:gd name="connsiteY0" fmla="*/ 0 h 6858000"/>
                <a:gd name="connsiteX1" fmla="*/ 6596477 w 6810735"/>
                <a:gd name="connsiteY1" fmla="*/ 0 h 6858000"/>
                <a:gd name="connsiteX2" fmla="*/ 6619980 w 6810735"/>
                <a:gd name="connsiteY2" fmla="*/ 18157 h 6858000"/>
                <a:gd name="connsiteX3" fmla="*/ 6810735 w 6810735"/>
                <a:gd name="connsiteY3" fmla="*/ 189002 h 6858000"/>
                <a:gd name="connsiteX4" fmla="*/ 6810735 w 6810735"/>
                <a:gd name="connsiteY4" fmla="*/ 6668999 h 6858000"/>
                <a:gd name="connsiteX5" fmla="*/ 6619980 w 6810735"/>
                <a:gd name="connsiteY5" fmla="*/ 6839845 h 6858000"/>
                <a:gd name="connsiteX6" fmla="*/ 6596478 w 6810735"/>
                <a:gd name="connsiteY6" fmla="*/ 6858000 h 6858000"/>
                <a:gd name="connsiteX7" fmla="*/ 1588922 w 6810735"/>
                <a:gd name="connsiteY7" fmla="*/ 6858000 h 6858000"/>
                <a:gd name="connsiteX8" fmla="*/ 1414440 w 6810735"/>
                <a:gd name="connsiteY8" fmla="*/ 6707322 h 6858000"/>
                <a:gd name="connsiteX9" fmla="*/ 0 w 6810735"/>
                <a:gd name="connsiteY9" fmla="*/ 3429001 h 6858000"/>
                <a:gd name="connsiteX10" fmla="*/ 1414440 w 6810735"/>
                <a:gd name="connsiteY10" fmla="*/ 15068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10735" h="6858000">
                  <a:moveTo>
                    <a:pt x="1588924" y="0"/>
                  </a:moveTo>
                  <a:lnTo>
                    <a:pt x="6596477" y="0"/>
                  </a:lnTo>
                  <a:lnTo>
                    <a:pt x="6619980" y="18157"/>
                  </a:lnTo>
                  <a:lnTo>
                    <a:pt x="6810735" y="189002"/>
                  </a:lnTo>
                  <a:lnTo>
                    <a:pt x="6810735" y="6668999"/>
                  </a:lnTo>
                  <a:lnTo>
                    <a:pt x="6619980" y="6839845"/>
                  </a:lnTo>
                  <a:lnTo>
                    <a:pt x="6596478" y="6858000"/>
                  </a:lnTo>
                  <a:lnTo>
                    <a:pt x="1588922" y="6858000"/>
                  </a:lnTo>
                  <a:lnTo>
                    <a:pt x="1414440" y="6707322"/>
                  </a:lnTo>
                  <a:cubicBezTo>
                    <a:pt x="548051" y="5912355"/>
                    <a:pt x="0" y="4738473"/>
                    <a:pt x="0" y="3429001"/>
                  </a:cubicBezTo>
                  <a:cubicBezTo>
                    <a:pt x="0" y="2119529"/>
                    <a:pt x="548051" y="945646"/>
                    <a:pt x="1414440" y="15068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  <a:alpha val="43000"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1" name="任意形状 5"/>
            <p:cNvSpPr/>
            <p:nvPr/>
          </p:nvSpPr>
          <p:spPr>
            <a:xfrm>
              <a:off x="6733402" y="560242"/>
              <a:ext cx="5458598" cy="5877272"/>
            </a:xfrm>
            <a:custGeom>
              <a:avLst/>
              <a:gdLst>
                <a:gd name="connsiteX0" fmla="*/ 2049634 w 6369463"/>
                <a:gd name="connsiteY0" fmla="*/ 0 h 6858000"/>
                <a:gd name="connsiteX1" fmla="*/ 5728984 w 6369463"/>
                <a:gd name="connsiteY1" fmla="*/ 0 h 6858000"/>
                <a:gd name="connsiteX2" fmla="*/ 5829740 w 6369463"/>
                <a:gd name="connsiteY2" fmla="*/ 52373 h 6858000"/>
                <a:gd name="connsiteX3" fmla="*/ 6368187 w 6369463"/>
                <a:gd name="connsiteY3" fmla="*/ 425502 h 6858000"/>
                <a:gd name="connsiteX4" fmla="*/ 6369463 w 6369463"/>
                <a:gd name="connsiteY4" fmla="*/ 426662 h 6858000"/>
                <a:gd name="connsiteX5" fmla="*/ 6369463 w 6369463"/>
                <a:gd name="connsiteY5" fmla="*/ 6431340 h 6858000"/>
                <a:gd name="connsiteX6" fmla="*/ 6368187 w 6369463"/>
                <a:gd name="connsiteY6" fmla="*/ 6432500 h 6858000"/>
                <a:gd name="connsiteX7" fmla="*/ 5829740 w 6369463"/>
                <a:gd name="connsiteY7" fmla="*/ 6805627 h 6858000"/>
                <a:gd name="connsiteX8" fmla="*/ 5728984 w 6369463"/>
                <a:gd name="connsiteY8" fmla="*/ 6858000 h 6858000"/>
                <a:gd name="connsiteX9" fmla="*/ 2049634 w 6369463"/>
                <a:gd name="connsiteY9" fmla="*/ 6858000 h 6858000"/>
                <a:gd name="connsiteX10" fmla="*/ 2037007 w 6369463"/>
                <a:gd name="connsiteY10" fmla="*/ 6851533 h 6858000"/>
                <a:gd name="connsiteX11" fmla="*/ 0 w 6369463"/>
                <a:gd name="connsiteY11" fmla="*/ 3429000 h 6858000"/>
                <a:gd name="connsiteX12" fmla="*/ 2037007 w 6369463"/>
                <a:gd name="connsiteY12" fmla="*/ 64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69463" h="6858000">
                  <a:moveTo>
                    <a:pt x="2049634" y="0"/>
                  </a:moveTo>
                  <a:lnTo>
                    <a:pt x="5728984" y="0"/>
                  </a:lnTo>
                  <a:lnTo>
                    <a:pt x="5829740" y="52373"/>
                  </a:lnTo>
                  <a:cubicBezTo>
                    <a:pt x="6019917" y="161728"/>
                    <a:pt x="6199981" y="286686"/>
                    <a:pt x="6368187" y="425502"/>
                  </a:cubicBezTo>
                  <a:lnTo>
                    <a:pt x="6369463" y="426662"/>
                  </a:lnTo>
                  <a:lnTo>
                    <a:pt x="6369463" y="6431340"/>
                  </a:lnTo>
                  <a:lnTo>
                    <a:pt x="6368187" y="6432500"/>
                  </a:lnTo>
                  <a:cubicBezTo>
                    <a:pt x="6199981" y="6571315"/>
                    <a:pt x="6019917" y="6696273"/>
                    <a:pt x="5829740" y="6805627"/>
                  </a:cubicBezTo>
                  <a:lnTo>
                    <a:pt x="5728984" y="6858000"/>
                  </a:lnTo>
                  <a:lnTo>
                    <a:pt x="2049634" y="6858000"/>
                  </a:lnTo>
                  <a:lnTo>
                    <a:pt x="2037007" y="6851533"/>
                  </a:lnTo>
                  <a:cubicBezTo>
                    <a:pt x="823674" y="6192411"/>
                    <a:pt x="0" y="4906895"/>
                    <a:pt x="0" y="3429000"/>
                  </a:cubicBezTo>
                  <a:cubicBezTo>
                    <a:pt x="0" y="1951105"/>
                    <a:pt x="823674" y="665589"/>
                    <a:pt x="2037007" y="6468"/>
                  </a:cubicBezTo>
                  <a:close/>
                </a:path>
              </a:pathLst>
            </a:custGeom>
            <a:blipFill>
              <a:blip r:embed="rId2"/>
              <a:srcRect/>
              <a:stretch>
                <a:fillRect l="-48537" r="-43579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19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学生端讲解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6"/>
          <p:cNvSpPr txBox="1"/>
          <p:nvPr/>
        </p:nvSpPr>
        <p:spPr>
          <a:xfrm>
            <a:off x="607345" y="1674879"/>
            <a:ext cx="698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智慧树平台共享课导学</a:t>
            </a:r>
            <a:endParaRPr lang="zh-CN" altLang="en-US" sz="48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9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课程提醒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8150860" y="2564765"/>
            <a:ext cx="27940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栏目按提示关注公众号、绑定好智慧树账号后会收到相应课程提醒消息。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049270" y="1590675"/>
            <a:ext cx="2316480" cy="43821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060" y="1560830"/>
            <a:ext cx="2236470" cy="44119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750" y="1590675"/>
            <a:ext cx="2705735" cy="409003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376872" y="2688951"/>
            <a:ext cx="5335571" cy="2553335"/>
          </a:xfrm>
          <a:prstGeom prst="rect">
            <a:avLst/>
          </a:prstGeom>
        </p:spPr>
        <p:txBody>
          <a:bodyPr wrap="square">
            <a:spAutoFit/>
          </a:bodyPr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即可看到已选择的课程，点击图片即可开始学习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智慧课程—全国共享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共享课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全国共享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智慧课程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全国共享！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共享课！智慧慕课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全国共享！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2530" y="1262380"/>
            <a:ext cx="2480945" cy="48945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C:\Users\13642\Desktop\微信图片_20210309090300.png微信图片_202103090903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6851015" y="1882140"/>
            <a:ext cx="4630420" cy="372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2000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模块</a:t>
            </a:r>
            <a:endParaRPr lang="en-US" altLang="zh-CN" sz="2000" b="1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、请大家开始学习前一定要查看成绩组成以及平时分攻略！！！</a:t>
            </a:r>
            <a:endParaRPr lang="en-US" altLang="zh-CN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在学习过程中，学生可点击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【学习】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模块中的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【成绩】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入口，可查看该门课的当前成绩、学习时间、考试时间和成绩规则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、注意：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成绩分析】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中的分数仅作为学习过程中的参考，智慧树最终成绩以成绩发布后的为准。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如果觉得有问题，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可先自行刷新一下再查看。</a:t>
            </a:r>
            <a:endParaRPr lang="en-US" altLang="zh-CN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80" y="1882140"/>
            <a:ext cx="2001520" cy="3734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7735" y="1898650"/>
            <a:ext cx="2009140" cy="373316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698500" y="1186180"/>
            <a:ext cx="10699750" cy="145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【平时分】</a:t>
            </a:r>
            <a:r>
              <a:rPr lang="en-US" altLang="zh-CN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攻略</a:t>
            </a:r>
            <a:endParaRPr lang="zh-CN" altLang="zh-CN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en-US" altLang="zh-CN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查看我的平时分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学习进度、学习习惯、问答互动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三部分组成，点击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386580" y="1806575"/>
            <a:ext cx="7244715" cy="349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学习进度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</a:pP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2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学习习惯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部分</a:t>
            </a:r>
            <a:endParaRPr lang="zh-CN" altLang="en-US" sz="1600" b="1" dirty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应需规律学习的天数按照课程在线视频总时长进行计算；</a:t>
            </a:r>
            <a:endParaRPr lang="zh-CN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单日视频教程学习时长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（建议学习时长25-30分钟为宜）；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不包括观看见面课及完成章测试的时长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次日上午更新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808220" y="1454785"/>
            <a:ext cx="6771005" cy="393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3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问答互动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部分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有效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无效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次日上午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更新。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非人为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本学期禁言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处理（自动解禁时间为202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日23:59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:59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所有课程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都无法参与互动问答。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下方文字处了解。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9675" y="1310640"/>
            <a:ext cx="2200275" cy="14859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597785" y="3107690"/>
            <a:ext cx="1964690" cy="30473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5137150" y="1455420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6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）【无效互动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】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注意事项</a:t>
            </a:r>
            <a:endParaRPr lang="zh-CN" altLang="en-US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26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年秋冬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学期的问答建议回复202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15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681605" y="1662430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400" y="3130550"/>
            <a:ext cx="2200275" cy="1485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5552440" y="116268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视频【教程】</a:t>
            </a:r>
            <a:r>
              <a:rPr lang="zh-CN" altLang="en-US" sz="2000" b="1" dirty="0" smtClean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</a:rPr>
              <a:t>模块</a:t>
            </a:r>
            <a:endParaRPr lang="zh-CN" altLang="en-US" sz="2000" dirty="0" smtClean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【教程】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（注意：离线学习记录需要在联网后才会提交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，请注意学习习惯有效学习天数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867025" y="1694815"/>
            <a:ext cx="2214245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220" y="1518920"/>
            <a:ext cx="2310130" cy="455739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769225" y="1861185"/>
            <a:ext cx="3677285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见面课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模块</a:t>
            </a:r>
            <a:endParaRPr lang="zh-CN" altLang="en-US" b="1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、有安排见面课学习的同学请注意，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每次见面课回放可能由一个或是多个视频组成，需要完成全部视频观看才能获得本次见面课的全部分数。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950210" y="1454785"/>
            <a:ext cx="2321560" cy="43808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670" y="1348740"/>
            <a:ext cx="2315210" cy="456882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66438" y="130648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5273353" y="1305975"/>
            <a:ext cx="6096000" cy="45288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/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作业考试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模块</a:t>
            </a:r>
            <a:endParaRPr lang="en-US" altLang="zh-CN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请注意完成章测试的截止时间。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有相应的开放及截止时间，考试开放之时，也就是学习结束之时，即除了考试，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其他任何学习相关的内容均不再计分。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仍会继续倒计时，一旦考试时限到了，试卷将会被系统自动提交。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endParaRPr lang="zh-CN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80" y="1319530"/>
            <a:ext cx="2114550" cy="42576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420" y="1391920"/>
            <a:ext cx="2166620" cy="42170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文本框 6"/>
          <p:cNvSpPr txBox="1"/>
          <p:nvPr/>
        </p:nvSpPr>
        <p:spPr>
          <a:xfrm>
            <a:off x="363326" y="364368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15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  <a:endParaRPr lang="zh-CN" altLang="en-US" sz="28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2072005" y="1685194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4642485" y="1817370"/>
            <a:ext cx="6364605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>
              <a:lnSpc>
                <a:spcPct val="15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已上交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章测试在学生完成后立即显示分数；（除有主观题需批阅外）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考试机会，不予申请重做。请务必做好充分准备后再开始考试。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操作方法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66388" y="1386664"/>
            <a:ext cx="10308011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，注册</a:t>
            </a:r>
            <a:r>
              <a:rPr 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选课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火狐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浏览器</a:t>
            </a:r>
            <a:endParaRPr lang="en-US" alt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3865" y="2174240"/>
            <a:ext cx="7518400" cy="35744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8315" y="2175510"/>
            <a:ext cx="3618865" cy="401447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8003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注册认证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4037" y="1297792"/>
            <a:ext cx="865314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登录智慧树网站，在首页右上角                 按提示要求进行注册认证；</a:t>
            </a:r>
            <a:endParaRPr lang="en-US" alt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404" y="1297958"/>
            <a:ext cx="1272650" cy="76206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5100" y="1789430"/>
            <a:ext cx="3855720" cy="425767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" y="2052955"/>
            <a:ext cx="2593975" cy="40144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885" y="2328545"/>
            <a:ext cx="3896995" cy="452945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678" y="11737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8003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3865" y="1297940"/>
            <a:ext cx="11196955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注册认证成功后，选择右上角的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我的学堂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，在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共享课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栏位选择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选课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】</a:t>
            </a:r>
            <a:r>
              <a:rPr lang="zh-CN" altLang="en-US" sz="20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进入选课界面后选择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跨校共享课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081655" y="1854835"/>
            <a:ext cx="7740650" cy="23304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985" y="4445635"/>
            <a:ext cx="10871835" cy="19659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678" y="11737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8003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29285" y="1560830"/>
            <a:ext cx="1051814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在本校选课页面中可查看本校共引进多少门课程、选课及退课起止时间，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按需求选课即可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;</a:t>
            </a:r>
            <a:endParaRPr 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725" y="2291715"/>
            <a:ext cx="6233160" cy="35483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035" y="2052320"/>
            <a:ext cx="5234940" cy="393573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678" y="11737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8003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32205" y="1454785"/>
            <a:ext cx="848233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选择好课程后，进行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提交】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，点击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【确认】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按钮完成选课；</a:t>
            </a:r>
            <a:endParaRPr 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1206500" y="2107565"/>
            <a:ext cx="4799330" cy="34658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6068695" y="2108200"/>
            <a:ext cx="5342255" cy="34651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9603" y="11737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9585" y="229870"/>
            <a:ext cx="78003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退课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16075" y="5236210"/>
            <a:ext cx="6184900" cy="21805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spcAft>
                <a:spcPts val="0"/>
              </a:spcAft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请在学校规定的退课时间段内登录智慧树官网（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  <a:hlinkClick r:id="rId1"/>
              </a:rPr>
              <a:t>www.zhihuishu.com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），进入学生端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【我的学堂】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后，点击</a:t>
            </a:r>
            <a:r>
              <a:rPr lang="zh-CN" altLang="zh-CN" sz="2000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【课程退课】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按钮进行操作退课即可；</a:t>
            </a:r>
            <a:endParaRPr 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9060" y="4837430"/>
            <a:ext cx="39846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注意：知到</a:t>
            </a:r>
            <a:r>
              <a:rPr lang="en-US" alt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不支持退课操作</a:t>
            </a:r>
            <a:r>
              <a:rPr lang="zh-CN" altLang="en-US" b="1">
                <a:solidFill>
                  <a:srgbClr val="FF0000"/>
                </a:solidFill>
              </a:rPr>
              <a:t>。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85" y="1173480"/>
            <a:ext cx="6785610" cy="34886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0975" y="1293495"/>
            <a:ext cx="3657600" cy="459105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6360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620125" y="2293620"/>
            <a:ext cx="2952115" cy="255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智慧树官网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  <a:hlinkClick r:id="rId1"/>
              </a:rPr>
              <a:t>www.zhihuishu.com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登录后，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【我的学堂】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里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【共享学分课】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中，在</a:t>
            </a:r>
            <a:r>
              <a:rPr lang="zh-CN" altLang="zh-CN" sz="2000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【进行中】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即可看到已选好的课程，点击课程图片或课程名称开始学习。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4705" y="1454785"/>
            <a:ext cx="7702550" cy="470598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789763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44525" y="1991995"/>
            <a:ext cx="8145145" cy="35794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1"/>
          <p:cNvSpPr>
            <a:spLocks noGrp="1"/>
          </p:cNvSpPr>
          <p:nvPr/>
        </p:nvSpPr>
        <p:spPr>
          <a:xfrm>
            <a:off x="685165" y="119380"/>
            <a:ext cx="10530840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5" name="内容占位符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075" y="1721485"/>
            <a:ext cx="5772150" cy="43516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631565" y="551815"/>
            <a:ext cx="77946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问答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初始问题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贴心的智能追问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回答得不好？重答！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对回答进行评价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320" y="1598930"/>
            <a:ext cx="4752975" cy="48291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5291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新生选课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96365" y="1378585"/>
            <a:ext cx="9512935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Aft>
                <a:spcPts val="0"/>
              </a:spcAft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打开知到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，选择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【立即注册】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。输入手机号、验证码及学生自行设置的密码完成注册后，点击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【下一步】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立即进行信息认证。</a:t>
            </a:r>
            <a:endParaRPr lang="zh-CN" alt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846320" y="2423160"/>
            <a:ext cx="2253615" cy="397637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099935" y="2423160"/>
            <a:ext cx="2161540" cy="397637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261475" y="2423160"/>
            <a:ext cx="2200275" cy="38976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155" y="2454910"/>
            <a:ext cx="2074545" cy="41789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3700" y="2454275"/>
            <a:ext cx="1912620" cy="39452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4375" y="167259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贴心的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陪练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6691630" cy="44729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5" y="2869565"/>
            <a:ext cx="8296275" cy="33909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63265" y="672465"/>
            <a:ext cx="69818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作业辅导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入口：学生端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作业考试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已上交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150" y="1334770"/>
            <a:ext cx="10408285" cy="538353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92550" y="795020"/>
            <a:ext cx="69818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督促：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AI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会根据学习进度、课堂出勤、作业提交和考试时间等方面，自动进行提醒和督促，同学们再也不怕错过重要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deadline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啦！</a:t>
            </a:r>
            <a:endParaRPr lang="zh-CN" altLang="en-US" sz="2400" dirty="0">
              <a:solidFill>
                <a:srgbClr val="09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-2147482597" descr="abfe84bfecb55f6b6749db9255c9e33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8383" y="2363262"/>
            <a:ext cx="5832648" cy="405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38491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1">
                  <a:lumMod val="50000"/>
                </a:schemeClr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07736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86740" y="1384935"/>
            <a:ext cx="11278235" cy="547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总成绩发布后，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若学生总成绩小于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分，且学校设置为允许补考的前提下，系统会自动发布补考试卷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，点击学习页面目录上方的【作业考试】可查看补考试卷。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补考只看补考试卷的成绩，不再综合平时成绩、章测试、见面课部分的占比成绩。补考成绩大于等于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分（百分制）时，平台最终成绩取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分；补考成绩小于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分（百分制）时，平台最终成绩取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次成绩的高分。</a:t>
            </a:r>
            <a:endParaRPr lang="zh-CN" altLang="en-US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在线客服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Web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端和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APP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服务中心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。查看学生/教师操作说明。</a:t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教学帮”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cxnSp>
        <p:nvCxnSpPr>
          <p:cNvPr id="19" name="Straight Connector 54"/>
          <p:cNvCxnSpPr/>
          <p:nvPr>
            <p:custDataLst>
              <p:tags r:id="rId7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6525" y="2994660"/>
            <a:ext cx="2748280" cy="22504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5246370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25" y="2891155"/>
            <a:ext cx="1953895" cy="3346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1120" y="2891155"/>
            <a:ext cx="1812925" cy="334645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教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学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运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行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·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服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务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担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当</a:t>
            </a:r>
            <a:endParaRPr lang="zh-CN" altLang="en-US" sz="4000" b="1" dirty="0">
              <a:solidFill>
                <a:schemeClr val="accent1">
                  <a:lumMod val="50000"/>
                </a:schemeClr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charset="-122"/>
            </a:endParaRPr>
          </a:p>
          <a:p>
            <a:pPr algn="ctr"/>
            <a:endParaRPr lang="zh-CN" altLang="en-US" sz="2400" dirty="0">
              <a:solidFill>
                <a:schemeClr val="accent1">
                  <a:lumMod val="50000"/>
                </a:schemeClr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charset="-122"/>
            </a:endParaRPr>
          </a:p>
          <a:p>
            <a:pPr algn="ctr"/>
            <a:r>
              <a:rPr lang="zh-CN" altLang="en-US" sz="2400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课程运行  直播保障  金牌服务  贴心陪伴</a:t>
            </a:r>
            <a:endParaRPr lang="zh-CN" altLang="en-US" sz="2400" dirty="0">
              <a:solidFill>
                <a:schemeClr val="accent1">
                  <a:lumMod val="50000"/>
                </a:schemeClr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charset="-122"/>
            </a:endParaRP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43458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新生选课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23670" y="1454785"/>
            <a:ext cx="9333865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选择所属学校，填写院系、专业、学号、姓名及入学年份即可完成信息认证。温馨提示：请认真填写所有信息，如果信息不准确，将无法正常学习共享课。</a:t>
            </a:r>
            <a:endParaRPr lang="zh-CN" altLang="en-US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 descr="APP在校学生身份验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4235" y="2531110"/>
            <a:ext cx="1903730" cy="413893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190" y="2633980"/>
            <a:ext cx="1816735" cy="37909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980" y="2620010"/>
            <a:ext cx="2012950" cy="3794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62508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新生选课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12825" y="1370330"/>
            <a:ext cx="939736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认证完成后会立即跳转选课页面进行选课。在本校选课页面中可查看本校共引进多少门课程、选课及退课起止时间。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选择好课程后，选择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【提交课程】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，显示确认课程界面，确认后即完成选课，选课完成即可进入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【学习】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界面开始学习。</a:t>
            </a:r>
            <a:endParaRPr lang="zh-CN" altLang="en-US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5025" y="3369310"/>
            <a:ext cx="361950" cy="1193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5025" y="3369310"/>
            <a:ext cx="361950" cy="11938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804410" y="2479675"/>
            <a:ext cx="2042160" cy="3702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873875" y="2479675"/>
            <a:ext cx="2009775" cy="3702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6825" y="2385060"/>
            <a:ext cx="2171700" cy="42386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0970" y="2385060"/>
            <a:ext cx="1983740" cy="391350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8365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老生选课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之前使用过智慧树的同学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手机号（前提是新手机号未曾注册过），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处理。</a:t>
            </a:r>
            <a:endParaRPr lang="zh-CN" altLang="zh-CN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APP手机号登录 - 忘记密码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635" y="2840990"/>
            <a:ext cx="1631315" cy="35452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40990"/>
            <a:ext cx="1673860" cy="3559175"/>
          </a:xfrm>
          <a:prstGeom prst="rect">
            <a:avLst/>
          </a:prstGeom>
        </p:spPr>
      </p:pic>
      <p:pic>
        <p:nvPicPr>
          <p:cNvPr id="8" name="图片 7" descr="APP个人资料页面 - 手机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300" y="2819400"/>
            <a:ext cx="1645285" cy="3566795"/>
          </a:xfrm>
          <a:prstGeom prst="rect">
            <a:avLst/>
          </a:prstGeom>
        </p:spPr>
      </p:pic>
      <p:pic>
        <p:nvPicPr>
          <p:cNvPr id="16" name="图片 15" descr="APP更换手机号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4295" y="2819400"/>
            <a:ext cx="1663065" cy="3604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4987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老生选课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21055" y="1454785"/>
            <a:ext cx="1007237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【个人资料】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学校选课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入口，进入选课页面。在本校选课页面中可查看本校共引进多少门课程、选课及退课起止时间。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选择好课程后，选择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【提交课程】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，显示确认课程界面，确认后即完成选课，选课完成即可进入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【学习】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界面开始学习。</a:t>
            </a:r>
            <a:endParaRPr lang="zh-CN" altLang="en-US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5025" y="3369310"/>
            <a:ext cx="361950" cy="1193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5025" y="3369310"/>
            <a:ext cx="361950" cy="11938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836160" y="2698750"/>
            <a:ext cx="2042160" cy="3702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197725" y="2698750"/>
            <a:ext cx="2009775" cy="3702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425" y="2469515"/>
            <a:ext cx="2164715" cy="410083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6825" y="2385060"/>
            <a:ext cx="2171700" cy="42386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1170" y="2469515"/>
            <a:ext cx="1940560" cy="38290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修改认证信息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1463426" y="1643260"/>
            <a:ext cx="905051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850" y="2379345"/>
            <a:ext cx="1715770" cy="3648710"/>
          </a:xfrm>
          <a:prstGeom prst="rect">
            <a:avLst/>
          </a:prstGeom>
        </p:spPr>
      </p:pic>
      <p:pic>
        <p:nvPicPr>
          <p:cNvPr id="6" name="图片 5" descr="APP个人资料页面 - 修改认证信息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570" y="2369185"/>
            <a:ext cx="1687195" cy="3659505"/>
          </a:xfrm>
          <a:prstGeom prst="rect">
            <a:avLst/>
          </a:prstGeom>
        </p:spPr>
      </p:pic>
      <p:pic>
        <p:nvPicPr>
          <p:cNvPr id="8" name="图片 7" descr="APP认证信息修改 - 身份验证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1465" y="2369185"/>
            <a:ext cx="1687830" cy="3660140"/>
          </a:xfrm>
          <a:prstGeom prst="rect">
            <a:avLst/>
          </a:prstGeom>
        </p:spPr>
      </p:pic>
      <p:pic>
        <p:nvPicPr>
          <p:cNvPr id="9" name="图片 8" descr="APP认证信息修改 - 信息修改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0805" y="2288540"/>
            <a:ext cx="1724660" cy="3740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学习通知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620760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通知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【对话】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模块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【平台通知】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栏目内；PC端【消息】在学堂和课程页面顶部的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760" y="1590675"/>
            <a:ext cx="2171700" cy="42576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165" y="3119755"/>
            <a:ext cx="5590540" cy="221107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460" y="1791970"/>
            <a:ext cx="8369300" cy="8286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COMMONDATA" val="eyJoZGlkIjoiNTQ5YTlhNTIzOGI0MDBjZmQxNzViMTZhODk2YWI3MmYifQ=="/>
  <p:tag name="KSO_WPP_MARK_KEY" val="0ee8bf58-e581-4ba7-a9d1-15e36fc09e7c"/>
  <p:tag name="commondata" val="eyJoZGlkIjoiZDY4ZWI1NWMwM2UzOWExMmM1NzNiOGQ4NjAxM2Q1YmQifQ==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4622</Words>
  <Application>WPS 演示</Application>
  <PresentationFormat>自定义</PresentationFormat>
  <Paragraphs>200</Paragraphs>
  <Slides>35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51" baseType="lpstr">
      <vt:lpstr>Arial</vt:lpstr>
      <vt:lpstr>宋体</vt:lpstr>
      <vt:lpstr>Wingdings</vt:lpstr>
      <vt:lpstr>Arial</vt:lpstr>
      <vt:lpstr>微软雅黑</vt:lpstr>
      <vt:lpstr>Arial Narrow</vt:lpstr>
      <vt:lpstr>印品黑体</vt:lpstr>
      <vt:lpstr>黑体</vt:lpstr>
      <vt:lpstr>仿宋</vt:lpstr>
      <vt:lpstr>Arial Unicode MS</vt:lpstr>
      <vt:lpstr>等线 Light</vt:lpstr>
      <vt:lpstr>等线</vt:lpstr>
      <vt:lpstr>Calibri</vt:lpstr>
      <vt:lpstr>Wingdings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AI助学</vt:lpstr>
      <vt:lpstr>AI助学</vt:lpstr>
      <vt:lpstr>AI助学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钱勇萍</cp:lastModifiedBy>
  <cp:revision>353</cp:revision>
  <dcterms:created xsi:type="dcterms:W3CDTF">2022-01-17T01:36:00Z</dcterms:created>
  <dcterms:modified xsi:type="dcterms:W3CDTF">2026-08-17T07:19:45Z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48A9BBBECC3941FD986DE6C802BE5F6D_13</vt:lpwstr>
  </property>
</Properties>
</file>